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256" r:id="rId3"/>
    <p:sldId id="665" r:id="rId4"/>
    <p:sldId id="666" r:id="rId5"/>
    <p:sldId id="667" r:id="rId6"/>
    <p:sldId id="668" r:id="rId7"/>
    <p:sldId id="669" r:id="rId8"/>
    <p:sldId id="670" r:id="rId9"/>
    <p:sldId id="671" r:id="rId10"/>
    <p:sldId id="672" r:id="rId11"/>
    <p:sldId id="673" r:id="rId12"/>
    <p:sldId id="674" r:id="rId13"/>
    <p:sldId id="675" r:id="rId14"/>
    <p:sldId id="676" r:id="rId15"/>
    <p:sldId id="677" r:id="rId16"/>
    <p:sldId id="678" r:id="rId17"/>
    <p:sldId id="679" r:id="rId18"/>
    <p:sldId id="680" r:id="rId19"/>
    <p:sldId id="681" r:id="rId20"/>
    <p:sldId id="715" r:id="rId21"/>
    <p:sldId id="682" r:id="rId22"/>
    <p:sldId id="683" r:id="rId23"/>
    <p:sldId id="684" r:id="rId24"/>
    <p:sldId id="716" r:id="rId25"/>
    <p:sldId id="717" r:id="rId26"/>
    <p:sldId id="718" r:id="rId27"/>
    <p:sldId id="719" r:id="rId28"/>
    <p:sldId id="685" r:id="rId29"/>
    <p:sldId id="686" r:id="rId30"/>
    <p:sldId id="687" r:id="rId31"/>
    <p:sldId id="688"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32" r:id="rId45"/>
    <p:sldId id="733" r:id="rId46"/>
    <p:sldId id="734" r:id="rId47"/>
    <p:sldId id="735" r:id="rId48"/>
    <p:sldId id="736" r:id="rId49"/>
    <p:sldId id="737" r:id="rId50"/>
    <p:sldId id="738" r:id="rId51"/>
    <p:sldId id="739" r:id="rId52"/>
    <p:sldId id="740" r:id="rId53"/>
    <p:sldId id="74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0538E-4774-4430-9A8E-F51C74A7788D}" type="datetimeFigureOut">
              <a:rPr lang="en-IN" smtClean="0"/>
              <a:t>22-10-2021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4744F-807D-48E3-9A4A-E3866E28FB9A}" type="slidenum">
              <a:rPr lang="en-IN" smtClean="0"/>
              <a:t>‹#›</a:t>
            </a:fld>
            <a:endParaRPr lang="en-IN"/>
          </a:p>
        </p:txBody>
      </p:sp>
    </p:spTree>
    <p:extLst>
      <p:ext uri="{BB962C8B-B14F-4D97-AF65-F5344CB8AC3E}">
        <p14:creationId xmlns:p14="http://schemas.microsoft.com/office/powerpoint/2010/main" val="203089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322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4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91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33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02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78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505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45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23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9663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83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784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72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823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386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90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7373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919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909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946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80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709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14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7449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3931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009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733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483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18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1523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6063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280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03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640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0148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2739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962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403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7464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282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135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3007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6714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67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649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670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44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89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763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31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84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B77A-A258-426A-B974-3A8D48423D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666773-B204-4A42-8DB0-F0BCF9198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71922F-08A4-4560-8673-A730D8BE3A13}"/>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3F674869-DA2B-423B-8472-ABCFA5482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5214E-FA0C-4521-8510-1F91870E143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47182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A1D5-5F01-4F6E-B804-7F056A58E3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1C7F78-3A0F-42DD-BC29-7BFA706AC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319F7-1F57-475D-9BC1-2FEBC9002924}"/>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79B3869-658B-40A4-BA24-227D8E9E98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1D939-8039-4A24-8AA6-79C5C01B8B2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66650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97B10-E607-438D-A242-D4D43B716B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BD18E8-2BCA-47CF-9360-0EE72164B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C230C7-9BD3-40CF-A8A9-AF38E6BE7B63}"/>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01226B46-71F3-4261-B0FD-9C553D56C8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5B747B-93DE-4B5F-AC0F-DD9E9B06CFCE}"/>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393541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5574" y="2292392"/>
            <a:ext cx="9560851" cy="575733"/>
          </a:xfrm>
          <a:prstGeom prst="rect">
            <a:avLst/>
          </a:prstGeom>
        </p:spPr>
        <p:txBody>
          <a:bodyPr wrap="square" lIns="0" tIns="0" rIns="0" bIns="0">
            <a:spAutoFit/>
          </a:bodyPr>
          <a:lstStyle>
            <a:lvl1pPr>
              <a:defRPr sz="3667"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6363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36AC7"/>
          </a:solidFill>
        </p:spPr>
        <p:txBody>
          <a:bodyPr wrap="square" lIns="0" tIns="0" rIns="0" bIns="0" rtlCol="0"/>
          <a:lstStyle/>
          <a:p>
            <a:endParaRPr sz="1200"/>
          </a:p>
        </p:txBody>
      </p:sp>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296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2442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CF32"/>
          </a:solidFill>
        </p:spPr>
        <p:txBody>
          <a:bodyPr wrap="square" lIns="0" tIns="0" rIns="0" bIns="0" rtlCol="0"/>
          <a:lstStyle/>
          <a:p>
            <a:endParaRPr sz="1200"/>
          </a:p>
        </p:txBody>
      </p:sp>
      <p:pic>
        <p:nvPicPr>
          <p:cNvPr id="17" name="bg object 17"/>
          <p:cNvPicPr/>
          <p:nvPr/>
        </p:nvPicPr>
        <p:blipFill>
          <a:blip r:embed="rId2" cstate="print"/>
          <a:stretch>
            <a:fillRect/>
          </a:stretch>
        </p:blipFill>
        <p:spPr>
          <a:xfrm>
            <a:off x="1897421" y="719864"/>
            <a:ext cx="4653657" cy="4870449"/>
          </a:xfrm>
          <a:prstGeom prst="rect">
            <a:avLst/>
          </a:prstGeom>
        </p:spPr>
      </p:pic>
      <p:pic>
        <p:nvPicPr>
          <p:cNvPr id="18" name="bg object 18"/>
          <p:cNvPicPr/>
          <p:nvPr/>
        </p:nvPicPr>
        <p:blipFill>
          <a:blip r:embed="rId3" cstate="print"/>
          <a:stretch>
            <a:fillRect/>
          </a:stretch>
        </p:blipFill>
        <p:spPr>
          <a:xfrm>
            <a:off x="3868674" y="1819771"/>
            <a:ext cx="7842249" cy="4616449"/>
          </a:xfrm>
          <a:prstGeom prst="rect">
            <a:avLst/>
          </a:prstGeom>
        </p:spPr>
      </p:pic>
      <p:sp>
        <p:nvSpPr>
          <p:cNvPr id="19" name="bg object 19"/>
          <p:cNvSpPr/>
          <p:nvPr/>
        </p:nvSpPr>
        <p:spPr>
          <a:xfrm>
            <a:off x="4037331" y="1990642"/>
            <a:ext cx="7416800" cy="4159250"/>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FACF32"/>
          </a:solidFill>
        </p:spPr>
        <p:txBody>
          <a:bodyPr wrap="square" lIns="0" tIns="0" rIns="0" bIns="0" rtlCol="0"/>
          <a:lstStyle/>
          <a:p>
            <a:endParaRPr sz="1200"/>
          </a:p>
        </p:txBody>
      </p:sp>
      <p:sp>
        <p:nvSpPr>
          <p:cNvPr id="20" name="bg object 20"/>
          <p:cNvSpPr/>
          <p:nvPr/>
        </p:nvSpPr>
        <p:spPr>
          <a:xfrm>
            <a:off x="4038599" y="2911538"/>
            <a:ext cx="7416800" cy="227330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16859"/>
            </a:srgbClr>
          </a:solidFill>
        </p:spPr>
        <p:txBody>
          <a:bodyPr wrap="square" lIns="0" tIns="0" rIns="0" bIns="0" rtlCol="0"/>
          <a:lstStyle/>
          <a:p>
            <a:endParaRPr sz="1200"/>
          </a:p>
        </p:txBody>
      </p:sp>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21363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5089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EF1F-09A0-4626-82E7-18E713BD34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D9039C-0691-4758-97D9-DB7503595F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30D2EE-57E6-4012-BFE0-C6A8203B132D}"/>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1CA7AFF-7D1E-4EBF-92A9-588DE974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B375E2-DC4B-41D4-800A-B300AE68CE36}"/>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34235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2AB7-75A2-4A90-9194-A0E36D212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121BE-0D9D-4498-B684-DAC6ED650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D678A-C6C6-4CC2-9350-35C462CFC042}"/>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92F5149-78D3-4B67-A6CC-9520812178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BF71DD-4F49-4AA9-A821-DCFC74455484}"/>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1401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5244-1428-4506-B78F-02F4D1754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F4FF-8856-4250-B329-0CA830EEBE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0D32D0-4077-4F32-B6B1-6559DE1C5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B44AE6-7309-4BE9-B5AD-38DD2480D700}"/>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92DE6D94-7FAF-4759-A276-BEA0917082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CCC46B-D1DF-4109-B24E-244F602CE9E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00580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EEAD-F547-4727-9A8C-6CA338A2D1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AD897D-E6F9-4A75-8DCB-AC5069B42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E3297-7DBC-4B39-A2E7-09B1DD6D7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A37C36-FF14-4E9A-B81F-709D2F307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D8BA8B-8604-4A4B-8A26-07AD7625A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518351-9763-4C84-A824-2D84A85CEBF9}"/>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8" name="Footer Placeholder 7">
            <a:extLst>
              <a:ext uri="{FF2B5EF4-FFF2-40B4-BE49-F238E27FC236}">
                <a16:creationId xmlns:a16="http://schemas.microsoft.com/office/drawing/2014/main" id="{D64524BD-D475-41B8-A7BB-4684DA4AE3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F25BF4-F386-44D2-ADF4-021A12589383}"/>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141717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E3E0-9C80-4096-8A66-A687C09A28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372AD4-519C-4A5E-B7BB-3AD7CB3E5E4A}"/>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4" name="Footer Placeholder 3">
            <a:extLst>
              <a:ext uri="{FF2B5EF4-FFF2-40B4-BE49-F238E27FC236}">
                <a16:creationId xmlns:a16="http://schemas.microsoft.com/office/drawing/2014/main" id="{C25337DE-1120-4F40-88A2-DD35360191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CECEE3-94A0-40F6-9D6C-A1DB2C340A71}"/>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99875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14FAA-7806-49F7-8DAA-95D351CB5E1E}"/>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3" name="Footer Placeholder 2">
            <a:extLst>
              <a:ext uri="{FF2B5EF4-FFF2-40B4-BE49-F238E27FC236}">
                <a16:creationId xmlns:a16="http://schemas.microsoft.com/office/drawing/2014/main" id="{9C5EAEA1-0234-4009-9C3A-9033266464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A50BAE-69AF-423D-BC79-D34371A255B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33459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34AA-55C3-418D-8847-45B24F94F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141B3C-B9B2-4CF6-BC34-B5D2547E2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C42129-6E61-483B-8EE5-AEFD9E2EF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7D896-900F-4DB3-9BD1-77B310D5CC45}"/>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80070AEC-63C1-457C-A21B-B3072A8F53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BEF5D6-C6F8-40A4-976F-3B5506B8FE94}"/>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4995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089C-19E9-4B68-B35D-FA7AF5EF67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DCC6F5-B6AA-494E-899D-F9CF790F3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8DD6A3-CAD4-42A3-A698-7E448D017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D00C4-9CDF-40AA-9B77-851310147F92}"/>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AF552157-19C8-4337-8CB8-9D4DC89618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91F2F3-F688-4D4C-8F9D-7EA03435E611}"/>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339526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3DFCCD-8C43-4112-90FC-0586F5773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213D57-FAD2-4393-A7F7-D4D1A1380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838DB4-9BF8-4772-B66F-9E5E927E7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2CEE1F4B-636E-40CE-AAAA-1D4A247CC0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86757E-D99D-450E-959B-1D5E4A797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3B30E-D81D-4C5A-ACF5-60166030BC27}" type="slidenum">
              <a:rPr lang="en-IN" smtClean="0"/>
              <a:t>‹#›</a:t>
            </a:fld>
            <a:endParaRPr lang="en-IN"/>
          </a:p>
        </p:txBody>
      </p:sp>
    </p:spTree>
    <p:extLst>
      <p:ext uri="{BB962C8B-B14F-4D97-AF65-F5344CB8AC3E}">
        <p14:creationId xmlns:p14="http://schemas.microsoft.com/office/powerpoint/2010/main" val="3657073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57797" y="660468"/>
            <a:ext cx="6676406" cy="684803"/>
          </a:xfrm>
          <a:prstGeom prst="rect">
            <a:avLst/>
          </a:prstGeom>
        </p:spPr>
        <p:txBody>
          <a:bodyPr wrap="square" lIns="0" tIns="0" rIns="0" bIns="0">
            <a:spAutoFit/>
          </a:bodyPr>
          <a:lstStyle>
            <a:lvl1pPr>
              <a:defRPr sz="4450" b="0" i="0">
                <a:solidFill>
                  <a:schemeClr val="bg1"/>
                </a:solidFill>
                <a:latin typeface="Arial"/>
                <a:cs typeface="Arial"/>
              </a:defRPr>
            </a:lvl1pPr>
          </a:lstStyle>
          <a:p>
            <a:endParaRPr/>
          </a:p>
        </p:txBody>
      </p:sp>
      <p:sp>
        <p:nvSpPr>
          <p:cNvPr id="3" name="Holder 3"/>
          <p:cNvSpPr>
            <a:spLocks noGrp="1"/>
          </p:cNvSpPr>
          <p:nvPr>
            <p:ph type="body" idx="1"/>
          </p:nvPr>
        </p:nvSpPr>
        <p:spPr>
          <a:xfrm>
            <a:off x="677334" y="2609977"/>
            <a:ext cx="108373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7010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29733" y="323581"/>
            <a:ext cx="9786196" cy="5952067"/>
            <a:chOff x="1244600" y="512666"/>
            <a:chExt cx="14679294" cy="8928100"/>
          </a:xfrm>
        </p:grpSpPr>
        <p:pic>
          <p:nvPicPr>
            <p:cNvPr id="3" name="object 3"/>
            <p:cNvPicPr/>
            <p:nvPr/>
          </p:nvPicPr>
          <p:blipFill>
            <a:blip r:embed="rId2" cstate="print"/>
            <a:stretch>
              <a:fillRect/>
            </a:stretch>
          </p:blipFill>
          <p:spPr>
            <a:xfrm>
              <a:off x="9322825" y="512666"/>
              <a:ext cx="6600823" cy="6905624"/>
            </a:xfrm>
            <a:prstGeom prst="rect">
              <a:avLst/>
            </a:prstGeom>
          </p:spPr>
        </p:pic>
        <p:pic>
          <p:nvPicPr>
            <p:cNvPr id="4" name="object 4"/>
            <p:cNvPicPr/>
            <p:nvPr/>
          </p:nvPicPr>
          <p:blipFill>
            <a:blip r:embed="rId3" cstate="print"/>
            <a:stretch>
              <a:fillRect/>
            </a:stretch>
          </p:blipFill>
          <p:spPr>
            <a:xfrm>
              <a:off x="1244600" y="2515900"/>
              <a:ext cx="11763374" cy="6924674"/>
            </a:xfrm>
            <a:prstGeom prst="rect">
              <a:avLst/>
            </a:prstGeom>
          </p:spPr>
        </p:pic>
        <p:sp>
          <p:nvSpPr>
            <p:cNvPr id="5" name="object 5"/>
            <p:cNvSpPr/>
            <p:nvPr/>
          </p:nvSpPr>
          <p:spPr>
            <a:xfrm>
              <a:off x="1497586" y="2772204"/>
              <a:ext cx="11125200" cy="6238875"/>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336AC7"/>
            </a:solidFill>
          </p:spPr>
          <p:txBody>
            <a:bodyPr wrap="square" lIns="0" tIns="0" rIns="0" bIns="0" rtlCol="0"/>
            <a:lstStyle/>
            <a:p>
              <a:pPr defTabSz="609630"/>
              <a:endParaRPr sz="1200">
                <a:solidFill>
                  <a:prstClr val="black"/>
                </a:solidFill>
                <a:latin typeface="Calibri"/>
              </a:endParaRPr>
            </a:p>
          </p:txBody>
        </p:sp>
        <p:sp>
          <p:nvSpPr>
            <p:cNvPr id="6" name="object 6"/>
            <p:cNvSpPr/>
            <p:nvPr/>
          </p:nvSpPr>
          <p:spPr>
            <a:xfrm>
              <a:off x="1499488" y="4153550"/>
              <a:ext cx="11125200" cy="340995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35688"/>
              </a:srgbClr>
            </a:solidFill>
          </p:spPr>
          <p:txBody>
            <a:bodyPr wrap="square" lIns="0" tIns="0" rIns="0" bIns="0" rtlCol="0"/>
            <a:lstStyle/>
            <a:p>
              <a:pPr defTabSz="609630"/>
              <a:endParaRPr sz="1200">
                <a:solidFill>
                  <a:prstClr val="black"/>
                </a:solidFill>
                <a:latin typeface="Calibri"/>
              </a:endParaRPr>
            </a:p>
          </p:txBody>
        </p:sp>
      </p:grpSp>
      <p:sp>
        <p:nvSpPr>
          <p:cNvPr id="7" name="object 7"/>
          <p:cNvSpPr txBox="1"/>
          <p:nvPr/>
        </p:nvSpPr>
        <p:spPr>
          <a:xfrm>
            <a:off x="1889063" y="3094050"/>
            <a:ext cx="5196417" cy="1402778"/>
          </a:xfrm>
          <a:prstGeom prst="rect">
            <a:avLst/>
          </a:prstGeom>
        </p:spPr>
        <p:txBody>
          <a:bodyPr vert="horz" wrap="square" lIns="0" tIns="8467" rIns="0" bIns="0" rtlCol="0">
            <a:spAutoFit/>
          </a:bodyPr>
          <a:lstStyle/>
          <a:p>
            <a:pPr marL="8467" marR="3387" algn="ctr" defTabSz="609630">
              <a:lnSpc>
                <a:spcPct val="107400"/>
              </a:lnSpc>
              <a:spcBef>
                <a:spcPts val="67"/>
              </a:spcBef>
            </a:pPr>
            <a:r>
              <a:rPr lang="en-US" sz="9200" spc="400" dirty="0">
                <a:solidFill>
                  <a:srgbClr val="FFFFFF"/>
                </a:solidFill>
                <a:latin typeface="Arial Rounded MT Bold" panose="020F0704030504030204" pitchFamily="34" charset="0"/>
                <a:cs typeface="Arial" panose="020B0604020202020204" pitchFamily="34" charset="0"/>
              </a:rPr>
              <a:t>Python</a:t>
            </a:r>
            <a:endParaRPr sz="9200" dirty="0">
              <a:solidFill>
                <a:prstClr val="black"/>
              </a:solidFill>
              <a:latin typeface="Arial Rounded MT Bold" panose="020F0704030504030204" pitchFamily="34" charset="0"/>
              <a:cs typeface="Arial" panose="020B0604020202020204" pitchFamily="34" charset="0"/>
            </a:endParaRPr>
          </a:p>
        </p:txBody>
      </p:sp>
      <p:grpSp>
        <p:nvGrpSpPr>
          <p:cNvPr id="10" name="object 10"/>
          <p:cNvGrpSpPr/>
          <p:nvPr/>
        </p:nvGrpSpPr>
        <p:grpSpPr>
          <a:xfrm>
            <a:off x="5526401" y="1226614"/>
            <a:ext cx="3517900" cy="4370917"/>
            <a:chOff x="8289601" y="1839920"/>
            <a:chExt cx="5276850" cy="6556375"/>
          </a:xfrm>
        </p:grpSpPr>
        <p:pic>
          <p:nvPicPr>
            <p:cNvPr id="11" name="object 11"/>
            <p:cNvPicPr/>
            <p:nvPr/>
          </p:nvPicPr>
          <p:blipFill>
            <a:blip r:embed="rId4" cstate="print"/>
            <a:stretch>
              <a:fillRect/>
            </a:stretch>
          </p:blipFill>
          <p:spPr>
            <a:xfrm>
              <a:off x="12013376" y="7262519"/>
              <a:ext cx="1552574" cy="1133474"/>
            </a:xfrm>
            <a:prstGeom prst="rect">
              <a:avLst/>
            </a:prstGeom>
          </p:spPr>
        </p:pic>
        <p:pic>
          <p:nvPicPr>
            <p:cNvPr id="12" name="object 12"/>
            <p:cNvPicPr/>
            <p:nvPr/>
          </p:nvPicPr>
          <p:blipFill>
            <a:blip r:embed="rId5" cstate="print"/>
            <a:stretch>
              <a:fillRect/>
            </a:stretch>
          </p:blipFill>
          <p:spPr>
            <a:xfrm>
              <a:off x="8289601" y="1839920"/>
              <a:ext cx="1428749" cy="135254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ppt_w</p:attrName>
                                        </p:attrNameLst>
                                      </p:cBhvr>
                                      <p:tavLst>
                                        <p:tav tm="0">
                                          <p:val>
                                            <p:fltVal val="0"/>
                                          </p:val>
                                        </p:tav>
                                        <p:tav tm="100000">
                                          <p:val>
                                            <p:strVal val="#ppt_w"/>
                                          </p:val>
                                        </p:tav>
                                      </p:tavLst>
                                    </p:anim>
                                    <p:anim calcmode="lin" valueType="num">
                                      <p:cBhvr>
                                        <p:cTn id="13" dur="2000" fill="hold"/>
                                        <p:tgtEl>
                                          <p:spTgt spid="7"/>
                                        </p:tgtEl>
                                        <p:attrNameLst>
                                          <p:attrName>ppt_h</p:attrName>
                                        </p:attrNameLst>
                                      </p:cBhvr>
                                      <p:tavLst>
                                        <p:tav tm="0">
                                          <p:val>
                                            <p:fltVal val="0"/>
                                          </p:val>
                                        </p:tav>
                                        <p:tav tm="100000">
                                          <p:val>
                                            <p:strVal val="#ppt_h"/>
                                          </p:val>
                                        </p:tav>
                                      </p:tavLst>
                                    </p:anim>
                                    <p:animEffect transition="in" filter="fade">
                                      <p:cBhvr>
                                        <p:cTn id="14" dur="20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ppt_w</p:attrName>
                                        </p:attrNameLst>
                                      </p:cBhvr>
                                      <p:tavLst>
                                        <p:tav tm="0">
                                          <p:val>
                                            <p:fltVal val="0"/>
                                          </p:val>
                                        </p:tav>
                                        <p:tav tm="100000">
                                          <p:val>
                                            <p:strVal val="#ppt_w"/>
                                          </p:val>
                                        </p:tav>
                                      </p:tavLst>
                                    </p:anim>
                                    <p:anim calcmode="lin" valueType="num">
                                      <p:cBhvr>
                                        <p:cTn id="18" dur="2000" fill="hold"/>
                                        <p:tgtEl>
                                          <p:spTgt spid="10"/>
                                        </p:tgtEl>
                                        <p:attrNameLst>
                                          <p:attrName>ppt_h</p:attrName>
                                        </p:attrNameLst>
                                      </p:cBhvr>
                                      <p:tavLst>
                                        <p:tav tm="0">
                                          <p:val>
                                            <p:fltVal val="0"/>
                                          </p:val>
                                        </p:tav>
                                        <p:tav tm="100000">
                                          <p:val>
                                            <p:strVal val="#ppt_h"/>
                                          </p:val>
                                        </p:tav>
                                      </p:tavLst>
                                    </p:anim>
                                    <p:animEffect transition="in" filter="fade">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057324"/>
            <a:ext cx="860333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Create the arrays that represent the values of the x and y axis:</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5" name="Picture 4">
            <a:extLst>
              <a:ext uri="{FF2B5EF4-FFF2-40B4-BE49-F238E27FC236}">
                <a16:creationId xmlns:a16="http://schemas.microsoft.com/office/drawing/2014/main" id="{2B8F6326-DAA5-411C-BCB8-A117605EC75C}"/>
              </a:ext>
            </a:extLst>
          </p:cNvPr>
          <p:cNvPicPr>
            <a:picLocks noChangeAspect="1"/>
          </p:cNvPicPr>
          <p:nvPr/>
        </p:nvPicPr>
        <p:blipFill>
          <a:blip r:embed="rId5"/>
          <a:stretch>
            <a:fillRect/>
          </a:stretch>
        </p:blipFill>
        <p:spPr>
          <a:xfrm>
            <a:off x="932778" y="3102390"/>
            <a:ext cx="7772400" cy="1085850"/>
          </a:xfrm>
          <a:prstGeom prst="rect">
            <a:avLst/>
          </a:prstGeom>
        </p:spPr>
      </p:pic>
      <p:sp>
        <p:nvSpPr>
          <p:cNvPr id="14" name="object 4">
            <a:extLst>
              <a:ext uri="{FF2B5EF4-FFF2-40B4-BE49-F238E27FC236}">
                <a16:creationId xmlns:a16="http://schemas.microsoft.com/office/drawing/2014/main" id="{5AC0BADD-6FF1-454A-8C55-A1ED485D949F}"/>
              </a:ext>
            </a:extLst>
          </p:cNvPr>
          <p:cNvSpPr txBox="1"/>
          <p:nvPr/>
        </p:nvSpPr>
        <p:spPr>
          <a:xfrm>
            <a:off x="932778" y="4486521"/>
            <a:ext cx="860333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NumPy has a method that lets us make a polynomial model:</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8" name="Picture 7">
            <a:extLst>
              <a:ext uri="{FF2B5EF4-FFF2-40B4-BE49-F238E27FC236}">
                <a16:creationId xmlns:a16="http://schemas.microsoft.com/office/drawing/2014/main" id="{5184A59E-FBAD-4499-B795-75DE882CCD0D}"/>
              </a:ext>
            </a:extLst>
          </p:cNvPr>
          <p:cNvPicPr>
            <a:picLocks noChangeAspect="1"/>
          </p:cNvPicPr>
          <p:nvPr/>
        </p:nvPicPr>
        <p:blipFill>
          <a:blip r:embed="rId6"/>
          <a:stretch>
            <a:fillRect/>
          </a:stretch>
        </p:blipFill>
        <p:spPr>
          <a:xfrm>
            <a:off x="932778" y="5655949"/>
            <a:ext cx="7439025" cy="771525"/>
          </a:xfrm>
          <a:prstGeom prst="rect">
            <a:avLst/>
          </a:prstGeom>
        </p:spPr>
      </p:pic>
    </p:spTree>
    <p:extLst>
      <p:ext uri="{BB962C8B-B14F-4D97-AF65-F5344CB8AC3E}">
        <p14:creationId xmlns:p14="http://schemas.microsoft.com/office/powerpoint/2010/main" val="30296535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Then specify how the line will display, we start at position 1, and end at position 22:</a:t>
            </a:r>
          </a:p>
        </p:txBody>
      </p:sp>
      <p:sp>
        <p:nvSpPr>
          <p:cNvPr id="8" name="object 4">
            <a:extLst>
              <a:ext uri="{FF2B5EF4-FFF2-40B4-BE49-F238E27FC236}">
                <a16:creationId xmlns:a16="http://schemas.microsoft.com/office/drawing/2014/main" id="{F3F7E8C4-425F-42CC-92C8-FBFC2BC66B0A}"/>
              </a:ext>
            </a:extLst>
          </p:cNvPr>
          <p:cNvSpPr txBox="1"/>
          <p:nvPr/>
        </p:nvSpPr>
        <p:spPr>
          <a:xfrm>
            <a:off x="932777" y="4332424"/>
            <a:ext cx="860333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Draw the original scatter plot:</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7" name="Picture 6">
            <a:extLst>
              <a:ext uri="{FF2B5EF4-FFF2-40B4-BE49-F238E27FC236}">
                <a16:creationId xmlns:a16="http://schemas.microsoft.com/office/drawing/2014/main" id="{9AB334C4-6904-4EE9-B98C-F137F0E267B2}"/>
              </a:ext>
            </a:extLst>
          </p:cNvPr>
          <p:cNvPicPr>
            <a:picLocks noChangeAspect="1"/>
          </p:cNvPicPr>
          <p:nvPr/>
        </p:nvPicPr>
        <p:blipFill>
          <a:blip r:embed="rId5"/>
          <a:stretch>
            <a:fillRect/>
          </a:stretch>
        </p:blipFill>
        <p:spPr>
          <a:xfrm>
            <a:off x="932776" y="4928444"/>
            <a:ext cx="6393797" cy="845632"/>
          </a:xfrm>
          <a:prstGeom prst="rect">
            <a:avLst/>
          </a:prstGeom>
        </p:spPr>
      </p:pic>
      <p:pic>
        <p:nvPicPr>
          <p:cNvPr id="14" name="Picture 13">
            <a:extLst>
              <a:ext uri="{FF2B5EF4-FFF2-40B4-BE49-F238E27FC236}">
                <a16:creationId xmlns:a16="http://schemas.microsoft.com/office/drawing/2014/main" id="{F6FA9CD3-0BEC-4259-9577-8F32013D133A}"/>
              </a:ext>
            </a:extLst>
          </p:cNvPr>
          <p:cNvPicPr>
            <a:picLocks noChangeAspect="1"/>
          </p:cNvPicPr>
          <p:nvPr/>
        </p:nvPicPr>
        <p:blipFill>
          <a:blip r:embed="rId6"/>
          <a:stretch>
            <a:fillRect/>
          </a:stretch>
        </p:blipFill>
        <p:spPr>
          <a:xfrm>
            <a:off x="932777" y="3367072"/>
            <a:ext cx="5826768" cy="746785"/>
          </a:xfrm>
          <a:prstGeom prst="rect">
            <a:avLst/>
          </a:prstGeom>
        </p:spPr>
      </p:pic>
    </p:spTree>
    <p:extLst>
      <p:ext uri="{BB962C8B-B14F-4D97-AF65-F5344CB8AC3E}">
        <p14:creationId xmlns:p14="http://schemas.microsoft.com/office/powerpoint/2010/main" val="10895367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5" y="4107806"/>
            <a:ext cx="860333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Display the diagram:</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5" name="Picture 4">
            <a:extLst>
              <a:ext uri="{FF2B5EF4-FFF2-40B4-BE49-F238E27FC236}">
                <a16:creationId xmlns:a16="http://schemas.microsoft.com/office/drawing/2014/main" id="{DCFDA8F6-64C5-430B-8E64-246A09A5C79C}"/>
              </a:ext>
            </a:extLst>
          </p:cNvPr>
          <p:cNvPicPr>
            <a:picLocks noChangeAspect="1"/>
          </p:cNvPicPr>
          <p:nvPr/>
        </p:nvPicPr>
        <p:blipFill>
          <a:blip r:embed="rId5"/>
          <a:stretch>
            <a:fillRect/>
          </a:stretch>
        </p:blipFill>
        <p:spPr>
          <a:xfrm>
            <a:off x="932775" y="4740174"/>
            <a:ext cx="6004752" cy="810253"/>
          </a:xfrm>
          <a:prstGeom prst="rect">
            <a:avLst/>
          </a:prstGeom>
        </p:spPr>
      </p:pic>
      <p:sp>
        <p:nvSpPr>
          <p:cNvPr id="14" name="object 4">
            <a:extLst>
              <a:ext uri="{FF2B5EF4-FFF2-40B4-BE49-F238E27FC236}">
                <a16:creationId xmlns:a16="http://schemas.microsoft.com/office/drawing/2014/main" id="{8B6323D1-2C78-419D-92DB-812F306F0346}"/>
              </a:ext>
            </a:extLst>
          </p:cNvPr>
          <p:cNvSpPr txBox="1"/>
          <p:nvPr/>
        </p:nvSpPr>
        <p:spPr>
          <a:xfrm>
            <a:off x="932776" y="2314494"/>
            <a:ext cx="860333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Draw the line of polynomial regression:</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16" name="Picture 15">
            <a:extLst>
              <a:ext uri="{FF2B5EF4-FFF2-40B4-BE49-F238E27FC236}">
                <a16:creationId xmlns:a16="http://schemas.microsoft.com/office/drawing/2014/main" id="{6373C81F-5F3A-493B-BE06-FA637D64E91D}"/>
              </a:ext>
            </a:extLst>
          </p:cNvPr>
          <p:cNvPicPr>
            <a:picLocks noChangeAspect="1"/>
          </p:cNvPicPr>
          <p:nvPr/>
        </p:nvPicPr>
        <p:blipFill>
          <a:blip r:embed="rId6"/>
          <a:stretch>
            <a:fillRect/>
          </a:stretch>
        </p:blipFill>
        <p:spPr>
          <a:xfrm>
            <a:off x="932776" y="2919189"/>
            <a:ext cx="7157238" cy="810253"/>
          </a:xfrm>
          <a:prstGeom prst="rect">
            <a:avLst/>
          </a:prstGeom>
        </p:spPr>
      </p:pic>
    </p:spTree>
    <p:extLst>
      <p:ext uri="{BB962C8B-B14F-4D97-AF65-F5344CB8AC3E}">
        <p14:creationId xmlns:p14="http://schemas.microsoft.com/office/powerpoint/2010/main" val="7089977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94333"/>
            <a:ext cx="9430535" cy="4440104"/>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R-Squared</a:t>
            </a:r>
          </a:p>
          <a:p>
            <a:pPr lvl="0" defTabSz="609630">
              <a:defRPr/>
            </a:pPr>
            <a:r>
              <a:rPr lang="en-US" sz="2400" dirty="0">
                <a:solidFill>
                  <a:schemeClr val="bg1"/>
                </a:solidFill>
                <a:latin typeface="Arial Rounded MT Bold" panose="020F0704030504030204" pitchFamily="34" charset="0"/>
              </a:rPr>
              <a:t>It is important to know how well the relationship between the values of the x- and y-axis is, if there are no relationship the polynomial regression can not be used to predict anything.</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relationship is measured with a value called the r-squared.</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r-squared value ranges from 0 to 1, where 0 means no relationship, and 1 means 100% related.</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Python and the </a:t>
            </a:r>
            <a:r>
              <a:rPr lang="en-US" sz="2400" dirty="0" err="1">
                <a:solidFill>
                  <a:schemeClr val="bg1"/>
                </a:solidFill>
                <a:latin typeface="Arial Rounded MT Bold" panose="020F0704030504030204" pitchFamily="34" charset="0"/>
              </a:rPr>
              <a:t>Sklearn</a:t>
            </a:r>
            <a:r>
              <a:rPr lang="en-US" sz="2400" dirty="0">
                <a:solidFill>
                  <a:schemeClr val="bg1"/>
                </a:solidFill>
                <a:latin typeface="Arial Rounded MT Bold" panose="020F0704030504030204" pitchFamily="34" charset="0"/>
              </a:rPr>
              <a:t> module will compute this value for you, all you have to do is feed it with the x and y arrays:</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spTree>
    <p:extLst>
      <p:ext uri="{BB962C8B-B14F-4D97-AF65-F5344CB8AC3E}">
        <p14:creationId xmlns:p14="http://schemas.microsoft.com/office/powerpoint/2010/main" val="34163384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94333"/>
            <a:ext cx="860333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How well does my data fit in a polynomial regression?</a:t>
            </a:r>
          </a:p>
        </p:txBody>
      </p:sp>
      <p:pic>
        <p:nvPicPr>
          <p:cNvPr id="4" name="Picture 3">
            <a:extLst>
              <a:ext uri="{FF2B5EF4-FFF2-40B4-BE49-F238E27FC236}">
                <a16:creationId xmlns:a16="http://schemas.microsoft.com/office/drawing/2014/main" id="{E424FF91-8108-4FA2-85CB-952A4A2360BB}"/>
              </a:ext>
            </a:extLst>
          </p:cNvPr>
          <p:cNvPicPr>
            <a:picLocks noChangeAspect="1"/>
          </p:cNvPicPr>
          <p:nvPr/>
        </p:nvPicPr>
        <p:blipFill>
          <a:blip r:embed="rId5"/>
          <a:stretch>
            <a:fillRect/>
          </a:stretch>
        </p:blipFill>
        <p:spPr>
          <a:xfrm>
            <a:off x="812799" y="3054236"/>
            <a:ext cx="8664653" cy="3233548"/>
          </a:xfrm>
          <a:prstGeom prst="rect">
            <a:avLst/>
          </a:prstGeom>
        </p:spPr>
      </p:pic>
    </p:spTree>
    <p:extLst>
      <p:ext uri="{BB962C8B-B14F-4D97-AF65-F5344CB8AC3E}">
        <p14:creationId xmlns:p14="http://schemas.microsoft.com/office/powerpoint/2010/main" val="2009521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375819"/>
            <a:ext cx="8603331" cy="3332108"/>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Predict Future Values</a:t>
            </a:r>
          </a:p>
          <a:p>
            <a:pPr lvl="0" defTabSz="609630">
              <a:defRPr/>
            </a:pPr>
            <a:r>
              <a:rPr lang="en-US" sz="2400" dirty="0">
                <a:solidFill>
                  <a:schemeClr val="bg1"/>
                </a:solidFill>
                <a:latin typeface="Arial Rounded MT Bold" panose="020F0704030504030204" pitchFamily="34" charset="0"/>
              </a:rPr>
              <a:t>Now we can use the information we have gathered to predict future values.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 Let us try to predict the speed of a car that passes the tollbooth at around 17 P.M:</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To do so, we need the same </a:t>
            </a:r>
            <a:r>
              <a:rPr lang="en-US" sz="2400" dirty="0" err="1">
                <a:solidFill>
                  <a:schemeClr val="bg1"/>
                </a:solidFill>
                <a:latin typeface="Arial Rounded MT Bold" panose="020F0704030504030204" pitchFamily="34" charset="0"/>
              </a:rPr>
              <a:t>mymodel</a:t>
            </a:r>
            <a:r>
              <a:rPr lang="en-US" sz="2400" dirty="0">
                <a:solidFill>
                  <a:schemeClr val="bg1"/>
                </a:solidFill>
                <a:latin typeface="Arial Rounded MT Bold" panose="020F0704030504030204" pitchFamily="34" charset="0"/>
              </a:rPr>
              <a:t> array from the example above:</a:t>
            </a:r>
          </a:p>
        </p:txBody>
      </p:sp>
      <p:pic>
        <p:nvPicPr>
          <p:cNvPr id="4" name="Picture 3">
            <a:extLst>
              <a:ext uri="{FF2B5EF4-FFF2-40B4-BE49-F238E27FC236}">
                <a16:creationId xmlns:a16="http://schemas.microsoft.com/office/drawing/2014/main" id="{7DCE6C40-4656-4266-B009-D5708C2F25EB}"/>
              </a:ext>
            </a:extLst>
          </p:cNvPr>
          <p:cNvPicPr>
            <a:picLocks noChangeAspect="1"/>
          </p:cNvPicPr>
          <p:nvPr/>
        </p:nvPicPr>
        <p:blipFill>
          <a:blip r:embed="rId5"/>
          <a:stretch>
            <a:fillRect/>
          </a:stretch>
        </p:blipFill>
        <p:spPr>
          <a:xfrm>
            <a:off x="812800" y="5926597"/>
            <a:ext cx="6667500" cy="704850"/>
          </a:xfrm>
          <a:prstGeom prst="rect">
            <a:avLst/>
          </a:prstGeom>
        </p:spPr>
      </p:pic>
    </p:spTree>
    <p:extLst>
      <p:ext uri="{BB962C8B-B14F-4D97-AF65-F5344CB8AC3E}">
        <p14:creationId xmlns:p14="http://schemas.microsoft.com/office/powerpoint/2010/main" val="40637884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34065"/>
            <a:ext cx="10057993"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Predict the speed of a car passing at 17 P.M:</a:t>
            </a:r>
          </a:p>
        </p:txBody>
      </p:sp>
      <p:pic>
        <p:nvPicPr>
          <p:cNvPr id="5" name="Picture 4">
            <a:extLst>
              <a:ext uri="{FF2B5EF4-FFF2-40B4-BE49-F238E27FC236}">
                <a16:creationId xmlns:a16="http://schemas.microsoft.com/office/drawing/2014/main" id="{444E2377-7436-437B-958E-BC84B1471895}"/>
              </a:ext>
            </a:extLst>
          </p:cNvPr>
          <p:cNvPicPr>
            <a:picLocks noChangeAspect="1"/>
          </p:cNvPicPr>
          <p:nvPr/>
        </p:nvPicPr>
        <p:blipFill>
          <a:blip r:embed="rId5"/>
          <a:stretch>
            <a:fillRect/>
          </a:stretch>
        </p:blipFill>
        <p:spPr>
          <a:xfrm>
            <a:off x="812800" y="3058288"/>
            <a:ext cx="7496175" cy="3267075"/>
          </a:xfrm>
          <a:prstGeom prst="rect">
            <a:avLst/>
          </a:prstGeom>
        </p:spPr>
      </p:pic>
    </p:spTree>
    <p:extLst>
      <p:ext uri="{BB962C8B-B14F-4D97-AF65-F5344CB8AC3E}">
        <p14:creationId xmlns:p14="http://schemas.microsoft.com/office/powerpoint/2010/main" val="28315363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34065"/>
            <a:ext cx="905039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 example predicted a speed to be 88.87, which we also could read from the diagram:</a:t>
            </a:r>
          </a:p>
        </p:txBody>
      </p:sp>
      <p:pic>
        <p:nvPicPr>
          <p:cNvPr id="4" name="Picture 3">
            <a:extLst>
              <a:ext uri="{FF2B5EF4-FFF2-40B4-BE49-F238E27FC236}">
                <a16:creationId xmlns:a16="http://schemas.microsoft.com/office/drawing/2014/main" id="{DAA705DE-08B0-4C52-B834-63B7BDA0DED1}"/>
              </a:ext>
            </a:extLst>
          </p:cNvPr>
          <p:cNvPicPr>
            <a:picLocks noChangeAspect="1"/>
          </p:cNvPicPr>
          <p:nvPr/>
        </p:nvPicPr>
        <p:blipFill>
          <a:blip r:embed="rId5"/>
          <a:stretch>
            <a:fillRect/>
          </a:stretch>
        </p:blipFill>
        <p:spPr>
          <a:xfrm>
            <a:off x="812800" y="2860646"/>
            <a:ext cx="5207856" cy="3843436"/>
          </a:xfrm>
          <a:prstGeom prst="rect">
            <a:avLst/>
          </a:prstGeom>
        </p:spPr>
      </p:pic>
    </p:spTree>
    <p:extLst>
      <p:ext uri="{BB962C8B-B14F-4D97-AF65-F5344CB8AC3E}">
        <p14:creationId xmlns:p14="http://schemas.microsoft.com/office/powerpoint/2010/main" val="13834791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203425"/>
            <a:ext cx="9050391" cy="259344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Bad Fit?</a:t>
            </a:r>
          </a:p>
          <a:p>
            <a:pPr lvl="0" defTabSz="609630">
              <a:defRPr/>
            </a:pPr>
            <a:r>
              <a:rPr lang="en-US" sz="2400" dirty="0">
                <a:solidFill>
                  <a:schemeClr val="bg1"/>
                </a:solidFill>
                <a:latin typeface="Arial Rounded MT Bold" panose="020F0704030504030204" pitchFamily="34" charset="0"/>
              </a:rPr>
              <a:t>Let us create an example where polynomial regression would not be the best method to predict future values.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These values for the x- and y-axis should result in a very bad fit for polynomial regression:</a:t>
            </a:r>
          </a:p>
        </p:txBody>
      </p:sp>
    </p:spTree>
    <p:extLst>
      <p:ext uri="{BB962C8B-B14F-4D97-AF65-F5344CB8AC3E}">
        <p14:creationId xmlns:p14="http://schemas.microsoft.com/office/powerpoint/2010/main" val="19357268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9D7E21AD-D2DB-4BC8-A9BA-249A42E5D7B4}"/>
              </a:ext>
            </a:extLst>
          </p:cNvPr>
          <p:cNvPicPr>
            <a:picLocks noChangeAspect="1"/>
          </p:cNvPicPr>
          <p:nvPr/>
        </p:nvPicPr>
        <p:blipFill>
          <a:blip r:embed="rId5"/>
          <a:stretch>
            <a:fillRect/>
          </a:stretch>
        </p:blipFill>
        <p:spPr>
          <a:xfrm>
            <a:off x="812800" y="2175177"/>
            <a:ext cx="7724775" cy="4114800"/>
          </a:xfrm>
          <a:prstGeom prst="rect">
            <a:avLst/>
          </a:prstGeom>
        </p:spPr>
      </p:pic>
    </p:spTree>
    <p:extLst>
      <p:ext uri="{BB962C8B-B14F-4D97-AF65-F5344CB8AC3E}">
        <p14:creationId xmlns:p14="http://schemas.microsoft.com/office/powerpoint/2010/main" val="714050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962777"/>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Polynomial Regression</a:t>
            </a:r>
          </a:p>
          <a:p>
            <a:pPr lvl="0" defTabSz="609630">
              <a:defRPr/>
            </a:pPr>
            <a:r>
              <a:rPr lang="en-US" sz="2400" dirty="0">
                <a:solidFill>
                  <a:prstClr val="white"/>
                </a:solidFill>
                <a:latin typeface="Arial Rounded MT Bold" panose="020F0704030504030204" pitchFamily="34" charset="0"/>
              </a:rPr>
              <a:t>If your data points clearly will not fit a linear regression (a straight line through all data points), it might be ideal for polynomial regression.</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Polynomial regression, like linear regression, uses the relationship between the variables x and y to find the best way to draw a line through the data points.</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14648398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203425"/>
            <a:ext cx="905039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E1C3E0DE-CAC3-4502-BCFA-1AC78ACE9CD0}"/>
              </a:ext>
            </a:extLst>
          </p:cNvPr>
          <p:cNvPicPr>
            <a:picLocks noChangeAspect="1"/>
          </p:cNvPicPr>
          <p:nvPr/>
        </p:nvPicPr>
        <p:blipFill>
          <a:blip r:embed="rId5"/>
          <a:stretch>
            <a:fillRect/>
          </a:stretch>
        </p:blipFill>
        <p:spPr>
          <a:xfrm>
            <a:off x="812800" y="2625601"/>
            <a:ext cx="5417371" cy="4039504"/>
          </a:xfrm>
          <a:prstGeom prst="rect">
            <a:avLst/>
          </a:prstGeom>
        </p:spPr>
      </p:pic>
    </p:spTree>
    <p:extLst>
      <p:ext uri="{BB962C8B-B14F-4D97-AF65-F5344CB8AC3E}">
        <p14:creationId xmlns:p14="http://schemas.microsoft.com/office/powerpoint/2010/main" val="25103865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323096"/>
            <a:ext cx="9050391" cy="377453"/>
          </a:xfrm>
          <a:prstGeom prst="rect">
            <a:avLst/>
          </a:prstGeom>
        </p:spPr>
        <p:txBody>
          <a:bodyPr vert="horz" wrap="square" lIns="0" tIns="8043" rIns="0" bIns="0" rtlCol="0">
            <a:spAutoFit/>
          </a:bodyPr>
          <a:lstStyle/>
          <a:p>
            <a:r>
              <a:rPr lang="en-IN" sz="2400" kern="0" dirty="0">
                <a:solidFill>
                  <a:srgbClr val="FFFF00"/>
                </a:solidFill>
                <a:latin typeface="Arial Rounded MT Bold" panose="020F0704030504030204" pitchFamily="34" charset="0"/>
              </a:rPr>
              <a:t>Machine Learning - Polynomial Regression</a:t>
            </a:r>
          </a:p>
        </p:txBody>
      </p:sp>
      <p:pic>
        <p:nvPicPr>
          <p:cNvPr id="4" name="Picture 3">
            <a:extLst>
              <a:ext uri="{FF2B5EF4-FFF2-40B4-BE49-F238E27FC236}">
                <a16:creationId xmlns:a16="http://schemas.microsoft.com/office/drawing/2014/main" id="{A860DD82-FEBC-405C-AC27-61CE111D1B0F}"/>
              </a:ext>
            </a:extLst>
          </p:cNvPr>
          <p:cNvPicPr>
            <a:picLocks noChangeAspect="1"/>
          </p:cNvPicPr>
          <p:nvPr/>
        </p:nvPicPr>
        <p:blipFill>
          <a:blip r:embed="rId5"/>
          <a:stretch>
            <a:fillRect/>
          </a:stretch>
        </p:blipFill>
        <p:spPr>
          <a:xfrm>
            <a:off x="812800" y="3093927"/>
            <a:ext cx="8448675" cy="2933700"/>
          </a:xfrm>
          <a:prstGeom prst="rect">
            <a:avLst/>
          </a:prstGeom>
        </p:spPr>
      </p:pic>
    </p:spTree>
    <p:extLst>
      <p:ext uri="{BB962C8B-B14F-4D97-AF65-F5344CB8AC3E}">
        <p14:creationId xmlns:p14="http://schemas.microsoft.com/office/powerpoint/2010/main" val="9588443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09594" y="2382518"/>
            <a:ext cx="8649699" cy="2962777"/>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Multiple Regression</a:t>
            </a:r>
          </a:p>
          <a:p>
            <a:pPr lvl="0" defTabSz="609630">
              <a:defRPr/>
            </a:pPr>
            <a:endParaRPr lang="en-US" sz="2400" dirty="0">
              <a:solidFill>
                <a:srgbClr val="FFFF00"/>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Multiple regression is like linear regression, but with more than one independent value, meaning that we try to predict a value based on two or more variables.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Take a look at the data set below, it contains some information about cars.</a:t>
            </a:r>
          </a:p>
        </p:txBody>
      </p:sp>
    </p:spTree>
    <p:extLst>
      <p:ext uri="{BB962C8B-B14F-4D97-AF65-F5344CB8AC3E}">
        <p14:creationId xmlns:p14="http://schemas.microsoft.com/office/powerpoint/2010/main" val="26911682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8AD2C255-3004-4270-BC26-8EF0B0CC7E78}"/>
              </a:ext>
            </a:extLst>
          </p:cNvPr>
          <p:cNvPicPr>
            <a:picLocks noChangeAspect="1"/>
          </p:cNvPicPr>
          <p:nvPr/>
        </p:nvPicPr>
        <p:blipFill>
          <a:blip r:embed="rId5"/>
          <a:stretch>
            <a:fillRect/>
          </a:stretch>
        </p:blipFill>
        <p:spPr>
          <a:xfrm>
            <a:off x="812800" y="2332234"/>
            <a:ext cx="8470955" cy="4011148"/>
          </a:xfrm>
          <a:prstGeom prst="rect">
            <a:avLst/>
          </a:prstGeom>
        </p:spPr>
      </p:pic>
    </p:spTree>
    <p:extLst>
      <p:ext uri="{BB962C8B-B14F-4D97-AF65-F5344CB8AC3E}">
        <p14:creationId xmlns:p14="http://schemas.microsoft.com/office/powerpoint/2010/main" val="23627107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A0C18715-FEF1-402D-BB3C-422CC0AC56BC}"/>
              </a:ext>
            </a:extLst>
          </p:cNvPr>
          <p:cNvPicPr>
            <a:picLocks noChangeAspect="1"/>
          </p:cNvPicPr>
          <p:nvPr/>
        </p:nvPicPr>
        <p:blipFill>
          <a:blip r:embed="rId5"/>
          <a:stretch>
            <a:fillRect/>
          </a:stretch>
        </p:blipFill>
        <p:spPr>
          <a:xfrm>
            <a:off x="586815" y="2431702"/>
            <a:ext cx="9069271" cy="3735659"/>
          </a:xfrm>
          <a:prstGeom prst="rect">
            <a:avLst/>
          </a:prstGeom>
        </p:spPr>
      </p:pic>
    </p:spTree>
    <p:extLst>
      <p:ext uri="{BB962C8B-B14F-4D97-AF65-F5344CB8AC3E}">
        <p14:creationId xmlns:p14="http://schemas.microsoft.com/office/powerpoint/2010/main" val="5079298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024BC713-3C4E-4C74-A77C-1DD71AE70E0C}"/>
              </a:ext>
            </a:extLst>
          </p:cNvPr>
          <p:cNvPicPr>
            <a:picLocks noChangeAspect="1"/>
          </p:cNvPicPr>
          <p:nvPr/>
        </p:nvPicPr>
        <p:blipFill>
          <a:blip r:embed="rId5"/>
          <a:stretch>
            <a:fillRect/>
          </a:stretch>
        </p:blipFill>
        <p:spPr>
          <a:xfrm>
            <a:off x="842446" y="2349347"/>
            <a:ext cx="8783994" cy="3650761"/>
          </a:xfrm>
          <a:prstGeom prst="rect">
            <a:avLst/>
          </a:prstGeom>
        </p:spPr>
      </p:pic>
    </p:spTree>
    <p:extLst>
      <p:ext uri="{BB962C8B-B14F-4D97-AF65-F5344CB8AC3E}">
        <p14:creationId xmlns:p14="http://schemas.microsoft.com/office/powerpoint/2010/main" val="14937086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D4CD20-3B94-4350-A40E-66FCEA968CC8}"/>
              </a:ext>
            </a:extLst>
          </p:cNvPr>
          <p:cNvPicPr>
            <a:picLocks noChangeAspect="1"/>
          </p:cNvPicPr>
          <p:nvPr/>
        </p:nvPicPr>
        <p:blipFill>
          <a:blip r:embed="rId5"/>
          <a:stretch>
            <a:fillRect/>
          </a:stretch>
        </p:blipFill>
        <p:spPr>
          <a:xfrm>
            <a:off x="812800" y="2613891"/>
            <a:ext cx="8909747" cy="2204690"/>
          </a:xfrm>
          <a:prstGeom prst="rect">
            <a:avLst/>
          </a:prstGeom>
        </p:spPr>
      </p:pic>
    </p:spTree>
    <p:extLst>
      <p:ext uri="{BB962C8B-B14F-4D97-AF65-F5344CB8AC3E}">
        <p14:creationId xmlns:p14="http://schemas.microsoft.com/office/powerpoint/2010/main" val="115056976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296277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We can predict the CO2 emission of a car based on the size of the engine, but with multiple regression we can throw in more variables, like the weight of the car, to make the prediction more accurate.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How Does it Work?</a:t>
            </a:r>
          </a:p>
          <a:p>
            <a:pPr lvl="0" defTabSz="609630">
              <a:defRPr/>
            </a:pPr>
            <a:r>
              <a:rPr lang="en-US" sz="2400" dirty="0">
                <a:solidFill>
                  <a:schemeClr val="bg1"/>
                </a:solidFill>
                <a:latin typeface="Arial Rounded MT Bold" panose="020F0704030504030204" pitchFamily="34" charset="0"/>
              </a:rPr>
              <a:t>In Python we have modules that will do the work for us. Start by importing the Pandas module.</a:t>
            </a:r>
          </a:p>
        </p:txBody>
      </p:sp>
      <p:pic>
        <p:nvPicPr>
          <p:cNvPr id="4" name="Picture 3">
            <a:extLst>
              <a:ext uri="{FF2B5EF4-FFF2-40B4-BE49-F238E27FC236}">
                <a16:creationId xmlns:a16="http://schemas.microsoft.com/office/drawing/2014/main" id="{1B97E606-72A0-4852-BF27-1DA191C0D63D}"/>
              </a:ext>
            </a:extLst>
          </p:cNvPr>
          <p:cNvPicPr>
            <a:picLocks noChangeAspect="1"/>
          </p:cNvPicPr>
          <p:nvPr/>
        </p:nvPicPr>
        <p:blipFill>
          <a:blip r:embed="rId5"/>
          <a:stretch>
            <a:fillRect/>
          </a:stretch>
        </p:blipFill>
        <p:spPr>
          <a:xfrm>
            <a:off x="812800" y="5403963"/>
            <a:ext cx="7143750" cy="685800"/>
          </a:xfrm>
          <a:prstGeom prst="rect">
            <a:avLst/>
          </a:prstGeom>
        </p:spPr>
      </p:pic>
    </p:spTree>
    <p:extLst>
      <p:ext uri="{BB962C8B-B14F-4D97-AF65-F5344CB8AC3E}">
        <p14:creationId xmlns:p14="http://schemas.microsoft.com/office/powerpoint/2010/main" val="22122361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1" y="2046199"/>
            <a:ext cx="8843286" cy="259344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Learn about the Pandas module in our Pandas Tutorial.</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Pandas module allows us to read csv files and return a </a:t>
            </a:r>
            <a:r>
              <a:rPr lang="en-US" sz="2400" dirty="0" err="1">
                <a:solidFill>
                  <a:schemeClr val="bg1"/>
                </a:solidFill>
                <a:latin typeface="Arial Rounded MT Bold" panose="020F0704030504030204" pitchFamily="34" charset="0"/>
              </a:rPr>
              <a:t>DataFrame</a:t>
            </a:r>
            <a:r>
              <a:rPr lang="en-US" sz="2400" dirty="0">
                <a:solidFill>
                  <a:schemeClr val="bg1"/>
                </a:solidFill>
                <a:latin typeface="Arial Rounded MT Bold" panose="020F0704030504030204" pitchFamily="34" charset="0"/>
              </a:rPr>
              <a:t> object.</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file is meant for testing purposes only, you can download it here: cars.csv</a:t>
            </a:r>
          </a:p>
        </p:txBody>
      </p:sp>
      <p:pic>
        <p:nvPicPr>
          <p:cNvPr id="4" name="Picture 3">
            <a:extLst>
              <a:ext uri="{FF2B5EF4-FFF2-40B4-BE49-F238E27FC236}">
                <a16:creationId xmlns:a16="http://schemas.microsoft.com/office/drawing/2014/main" id="{40B60992-ACF6-44B0-BE20-66BB7286DF13}"/>
              </a:ext>
            </a:extLst>
          </p:cNvPr>
          <p:cNvPicPr>
            <a:picLocks noChangeAspect="1"/>
          </p:cNvPicPr>
          <p:nvPr/>
        </p:nvPicPr>
        <p:blipFill>
          <a:blip r:embed="rId5"/>
          <a:stretch>
            <a:fillRect/>
          </a:stretch>
        </p:blipFill>
        <p:spPr>
          <a:xfrm>
            <a:off x="812800" y="5202309"/>
            <a:ext cx="8382000" cy="809625"/>
          </a:xfrm>
          <a:prstGeom prst="rect">
            <a:avLst/>
          </a:prstGeom>
        </p:spPr>
      </p:pic>
    </p:spTree>
    <p:extLst>
      <p:ext uri="{BB962C8B-B14F-4D97-AF65-F5344CB8AC3E}">
        <p14:creationId xmlns:p14="http://schemas.microsoft.com/office/powerpoint/2010/main" val="38360637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1485449"/>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Then make a list of the independent values and call this variable X.</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Put the dependent values in a variable called y.</a:t>
            </a:r>
          </a:p>
        </p:txBody>
      </p:sp>
      <p:pic>
        <p:nvPicPr>
          <p:cNvPr id="5" name="Picture 4">
            <a:extLst>
              <a:ext uri="{FF2B5EF4-FFF2-40B4-BE49-F238E27FC236}">
                <a16:creationId xmlns:a16="http://schemas.microsoft.com/office/drawing/2014/main" id="{8C6E5390-4DA1-4CE8-BE9A-B24CB2455818}"/>
              </a:ext>
            </a:extLst>
          </p:cNvPr>
          <p:cNvPicPr>
            <a:picLocks noChangeAspect="1"/>
          </p:cNvPicPr>
          <p:nvPr/>
        </p:nvPicPr>
        <p:blipFill>
          <a:blip r:embed="rId5"/>
          <a:stretch>
            <a:fillRect/>
          </a:stretch>
        </p:blipFill>
        <p:spPr>
          <a:xfrm>
            <a:off x="812800" y="3855973"/>
            <a:ext cx="7543800" cy="1076325"/>
          </a:xfrm>
          <a:prstGeom prst="rect">
            <a:avLst/>
          </a:prstGeom>
        </p:spPr>
      </p:pic>
      <p:sp>
        <p:nvSpPr>
          <p:cNvPr id="14" name="TextBox 13">
            <a:extLst>
              <a:ext uri="{FF2B5EF4-FFF2-40B4-BE49-F238E27FC236}">
                <a16:creationId xmlns:a16="http://schemas.microsoft.com/office/drawing/2014/main" id="{F0B75438-3A26-47F2-A1C0-9DDED23C8D55}"/>
              </a:ext>
            </a:extLst>
          </p:cNvPr>
          <p:cNvSpPr txBox="1"/>
          <p:nvPr/>
        </p:nvSpPr>
        <p:spPr>
          <a:xfrm>
            <a:off x="812800" y="5429542"/>
            <a:ext cx="6097712" cy="923330"/>
          </a:xfrm>
          <a:prstGeom prst="rect">
            <a:avLst/>
          </a:prstGeom>
          <a:noFill/>
        </p:spPr>
        <p:txBody>
          <a:bodyPr wrap="square">
            <a:spAutoFit/>
          </a:bodyPr>
          <a:lstStyle/>
          <a:p>
            <a:r>
              <a:rPr lang="en-US" b="1" i="0" dirty="0">
                <a:solidFill>
                  <a:srgbClr val="000000"/>
                </a:solidFill>
                <a:effectLst/>
                <a:latin typeface="Verdana" panose="020B0604030504040204" pitchFamily="34" charset="0"/>
              </a:rPr>
              <a:t>Tip:</a:t>
            </a:r>
            <a:r>
              <a:rPr lang="en-US" b="0" i="0" dirty="0">
                <a:solidFill>
                  <a:srgbClr val="000000"/>
                </a:solidFill>
                <a:effectLst/>
                <a:latin typeface="Verdana" panose="020B0604030504040204" pitchFamily="34" charset="0"/>
              </a:rPr>
              <a:t> It is common to name the list of independent values with a upper case X, and the list of dependent values with a lower case y.</a:t>
            </a:r>
            <a:endParaRPr lang="en-IN" dirty="0"/>
          </a:p>
        </p:txBody>
      </p:sp>
    </p:spTree>
    <p:extLst>
      <p:ext uri="{BB962C8B-B14F-4D97-AF65-F5344CB8AC3E}">
        <p14:creationId xmlns:p14="http://schemas.microsoft.com/office/powerpoint/2010/main" val="1981238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68F893D8-9156-4F9C-A8B9-3C9E9153764A}"/>
              </a:ext>
            </a:extLst>
          </p:cNvPr>
          <p:cNvPicPr>
            <a:picLocks noChangeAspect="1"/>
          </p:cNvPicPr>
          <p:nvPr/>
        </p:nvPicPr>
        <p:blipFill>
          <a:blip r:embed="rId5"/>
          <a:stretch>
            <a:fillRect/>
          </a:stretch>
        </p:blipFill>
        <p:spPr>
          <a:xfrm>
            <a:off x="812800" y="2183060"/>
            <a:ext cx="5963881" cy="4471016"/>
          </a:xfrm>
          <a:prstGeom prst="rect">
            <a:avLst/>
          </a:prstGeom>
        </p:spPr>
      </p:pic>
      <p:sp>
        <p:nvSpPr>
          <p:cNvPr id="14" name="object 3">
            <a:extLst>
              <a:ext uri="{FF2B5EF4-FFF2-40B4-BE49-F238E27FC236}">
                <a16:creationId xmlns:a16="http://schemas.microsoft.com/office/drawing/2014/main" id="{EFB6E16C-7839-4F6C-BB2F-80BF7F910076}"/>
              </a:ext>
            </a:extLst>
          </p:cNvPr>
          <p:cNvSpPr txBox="1">
            <a:spLocks/>
          </p:cNvSpPr>
          <p:nvPr/>
        </p:nvSpPr>
        <p:spPr>
          <a:xfrm>
            <a:off x="812800" y="262662"/>
            <a:ext cx="9550400" cy="1649853"/>
          </a:xfrm>
          <a:prstGeom prst="rect">
            <a:avLst/>
          </a:prstGeom>
        </p:spPr>
        <p:txBody>
          <a:bodyPr vert="horz" wrap="square" lIns="0" tIns="8043" rIns="0" bIns="0" rtlCol="0">
            <a:spAutoFit/>
          </a:bodyPr>
          <a:lstStyle>
            <a:lvl1pPr>
              <a:defRPr sz="2967" b="0" i="0">
                <a:solidFill>
                  <a:schemeClr val="bg1"/>
                </a:solidFill>
                <a:latin typeface="Arial"/>
                <a:ea typeface="+mj-ea"/>
                <a:cs typeface="Arial"/>
              </a:defRPr>
            </a:lvl1pPr>
          </a:lstStyle>
          <a:p>
            <a:r>
              <a:rPr lang="en-IN" sz="5334" kern="0" dirty="0">
                <a:solidFill>
                  <a:srgbClr val="FFFF00"/>
                </a:solidFill>
                <a:latin typeface="Arial Rounded MT Bold" panose="020F0704030504030204" pitchFamily="34" charset="0"/>
              </a:rPr>
              <a:t>Machine Learning - Polynomial Regression</a:t>
            </a:r>
          </a:p>
        </p:txBody>
      </p:sp>
    </p:spTree>
    <p:extLst>
      <p:ext uri="{BB962C8B-B14F-4D97-AF65-F5344CB8AC3E}">
        <p14:creationId xmlns:p14="http://schemas.microsoft.com/office/powerpoint/2010/main" val="21171120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8464764"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We will use some methods from the </a:t>
            </a:r>
            <a:r>
              <a:rPr lang="en-US" sz="2400" dirty="0" err="1">
                <a:solidFill>
                  <a:schemeClr val="bg1"/>
                </a:solidFill>
                <a:latin typeface="Arial Rounded MT Bold" panose="020F0704030504030204" pitchFamily="34" charset="0"/>
              </a:rPr>
              <a:t>sklearn</a:t>
            </a:r>
            <a:r>
              <a:rPr lang="en-US" sz="2400" dirty="0">
                <a:solidFill>
                  <a:schemeClr val="bg1"/>
                </a:solidFill>
                <a:latin typeface="Arial Rounded MT Bold" panose="020F0704030504030204" pitchFamily="34" charset="0"/>
              </a:rPr>
              <a:t> module, so we will have to import that module as well:</a:t>
            </a:r>
          </a:p>
        </p:txBody>
      </p:sp>
      <p:pic>
        <p:nvPicPr>
          <p:cNvPr id="4" name="Picture 3">
            <a:extLst>
              <a:ext uri="{FF2B5EF4-FFF2-40B4-BE49-F238E27FC236}">
                <a16:creationId xmlns:a16="http://schemas.microsoft.com/office/drawing/2014/main" id="{02F21127-4299-4AF5-A906-5A74854A2E63}"/>
              </a:ext>
            </a:extLst>
          </p:cNvPr>
          <p:cNvPicPr>
            <a:picLocks noChangeAspect="1"/>
          </p:cNvPicPr>
          <p:nvPr/>
        </p:nvPicPr>
        <p:blipFill>
          <a:blip r:embed="rId5"/>
          <a:stretch>
            <a:fillRect/>
          </a:stretch>
        </p:blipFill>
        <p:spPr>
          <a:xfrm>
            <a:off x="812799" y="3093927"/>
            <a:ext cx="6200775" cy="781050"/>
          </a:xfrm>
          <a:prstGeom prst="rect">
            <a:avLst/>
          </a:prstGeom>
        </p:spPr>
      </p:pic>
      <p:sp>
        <p:nvSpPr>
          <p:cNvPr id="14" name="object 4">
            <a:extLst>
              <a:ext uri="{FF2B5EF4-FFF2-40B4-BE49-F238E27FC236}">
                <a16:creationId xmlns:a16="http://schemas.microsoft.com/office/drawing/2014/main" id="{5C9AEE15-9A65-4B14-A881-BF79FBF22DBA}"/>
              </a:ext>
            </a:extLst>
          </p:cNvPr>
          <p:cNvSpPr txBox="1"/>
          <p:nvPr/>
        </p:nvSpPr>
        <p:spPr>
          <a:xfrm>
            <a:off x="812799" y="4141655"/>
            <a:ext cx="9214779"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From the </a:t>
            </a:r>
            <a:r>
              <a:rPr lang="en-US" sz="2400" dirty="0" err="1">
                <a:solidFill>
                  <a:schemeClr val="bg1"/>
                </a:solidFill>
                <a:latin typeface="Arial Rounded MT Bold" panose="020F0704030504030204" pitchFamily="34" charset="0"/>
              </a:rPr>
              <a:t>sklearn</a:t>
            </a:r>
            <a:r>
              <a:rPr lang="en-US" sz="2400" dirty="0">
                <a:solidFill>
                  <a:schemeClr val="bg1"/>
                </a:solidFill>
                <a:latin typeface="Arial Rounded MT Bold" panose="020F0704030504030204" pitchFamily="34" charset="0"/>
              </a:rPr>
              <a:t> module we will use the </a:t>
            </a:r>
            <a:r>
              <a:rPr lang="en-US" sz="2400" dirty="0" err="1">
                <a:solidFill>
                  <a:schemeClr val="bg1"/>
                </a:solidFill>
                <a:latin typeface="Arial Rounded MT Bold" panose="020F0704030504030204" pitchFamily="34" charset="0"/>
              </a:rPr>
              <a:t>LinearRegression</a:t>
            </a:r>
            <a:r>
              <a:rPr lang="en-US" sz="2400" dirty="0">
                <a:solidFill>
                  <a:schemeClr val="bg1"/>
                </a:solidFill>
                <a:latin typeface="Arial Rounded MT Bold" panose="020F0704030504030204" pitchFamily="34" charset="0"/>
              </a:rPr>
              <a:t>() method to create a linear regression object.</a:t>
            </a:r>
          </a:p>
          <a:p>
            <a:pPr lvl="0" defTabSz="609630">
              <a:defRPr/>
            </a:pPr>
            <a:endParaRPr lang="en-US"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1575706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799" y="2686275"/>
            <a:ext cx="8464764" cy="1485449"/>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This object has a method called fit() that takes the independent and dependent values as parameters and fills the regression object with data that describes the relationship:</a:t>
            </a:r>
          </a:p>
        </p:txBody>
      </p:sp>
      <p:pic>
        <p:nvPicPr>
          <p:cNvPr id="5" name="Picture 4">
            <a:extLst>
              <a:ext uri="{FF2B5EF4-FFF2-40B4-BE49-F238E27FC236}">
                <a16:creationId xmlns:a16="http://schemas.microsoft.com/office/drawing/2014/main" id="{87CEADAB-30F9-4038-B1A2-603E47994381}"/>
              </a:ext>
            </a:extLst>
          </p:cNvPr>
          <p:cNvPicPr>
            <a:picLocks noChangeAspect="1"/>
          </p:cNvPicPr>
          <p:nvPr/>
        </p:nvPicPr>
        <p:blipFill>
          <a:blip r:embed="rId5"/>
          <a:stretch>
            <a:fillRect/>
          </a:stretch>
        </p:blipFill>
        <p:spPr>
          <a:xfrm>
            <a:off x="812799" y="4510795"/>
            <a:ext cx="8834652" cy="1222185"/>
          </a:xfrm>
          <a:prstGeom prst="rect">
            <a:avLst/>
          </a:prstGeom>
        </p:spPr>
      </p:pic>
    </p:spTree>
    <p:extLst>
      <p:ext uri="{BB962C8B-B14F-4D97-AF65-F5344CB8AC3E}">
        <p14:creationId xmlns:p14="http://schemas.microsoft.com/office/powerpoint/2010/main" val="273303693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9214779"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Now we have a regression object that are ready to predict CO2 values based on a car's weight and volume:</a:t>
            </a:r>
          </a:p>
          <a:p>
            <a:pPr lvl="0" defTabSz="609630">
              <a:defRPr/>
            </a:pPr>
            <a:endParaRPr lang="en-US" sz="24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7450BBFC-86BD-4844-96CB-20F341B0DD34}"/>
              </a:ext>
            </a:extLst>
          </p:cNvPr>
          <p:cNvPicPr>
            <a:picLocks noChangeAspect="1"/>
          </p:cNvPicPr>
          <p:nvPr/>
        </p:nvPicPr>
        <p:blipFill rotWithShape="1">
          <a:blip r:embed="rId5"/>
          <a:srcRect r="10036"/>
          <a:stretch/>
        </p:blipFill>
        <p:spPr>
          <a:xfrm>
            <a:off x="823612" y="3329126"/>
            <a:ext cx="9605964" cy="866775"/>
          </a:xfrm>
          <a:prstGeom prst="rect">
            <a:avLst/>
          </a:prstGeom>
        </p:spPr>
      </p:pic>
      <p:sp>
        <p:nvSpPr>
          <p:cNvPr id="16" name="object 4">
            <a:extLst>
              <a:ext uri="{FF2B5EF4-FFF2-40B4-BE49-F238E27FC236}">
                <a16:creationId xmlns:a16="http://schemas.microsoft.com/office/drawing/2014/main" id="{6920ED2F-298A-4232-9D61-CD97E3267A95}"/>
              </a:ext>
            </a:extLst>
          </p:cNvPr>
          <p:cNvSpPr txBox="1"/>
          <p:nvPr/>
        </p:nvSpPr>
        <p:spPr>
          <a:xfrm>
            <a:off x="889530" y="4445243"/>
            <a:ext cx="9214779" cy="1485449"/>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See the whole example in action:</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155328533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51CE5C0E-799C-4523-A812-E12366D45733}"/>
              </a:ext>
            </a:extLst>
          </p:cNvPr>
          <p:cNvPicPr>
            <a:picLocks noChangeAspect="1"/>
          </p:cNvPicPr>
          <p:nvPr/>
        </p:nvPicPr>
        <p:blipFill>
          <a:blip r:embed="rId5"/>
          <a:stretch>
            <a:fillRect/>
          </a:stretch>
        </p:blipFill>
        <p:spPr>
          <a:xfrm>
            <a:off x="648020" y="2279983"/>
            <a:ext cx="8861061" cy="4007801"/>
          </a:xfrm>
          <a:prstGeom prst="rect">
            <a:avLst/>
          </a:prstGeom>
        </p:spPr>
      </p:pic>
    </p:spTree>
    <p:extLst>
      <p:ext uri="{BB962C8B-B14F-4D97-AF65-F5344CB8AC3E}">
        <p14:creationId xmlns:p14="http://schemas.microsoft.com/office/powerpoint/2010/main" val="142539652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9214779"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sp>
        <p:nvSpPr>
          <p:cNvPr id="16" name="object 4">
            <a:extLst>
              <a:ext uri="{FF2B5EF4-FFF2-40B4-BE49-F238E27FC236}">
                <a16:creationId xmlns:a16="http://schemas.microsoft.com/office/drawing/2014/main" id="{6920ED2F-298A-4232-9D61-CD97E3267A95}"/>
              </a:ext>
            </a:extLst>
          </p:cNvPr>
          <p:cNvSpPr txBox="1"/>
          <p:nvPr/>
        </p:nvSpPr>
        <p:spPr>
          <a:xfrm>
            <a:off x="889530" y="4445243"/>
            <a:ext cx="9214779"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We have predicted that a car with 1.3 liter engine, and a weight of 2300 kg, will release approximately 107 grams of CO2 for every kilometer it drives.</a:t>
            </a:r>
          </a:p>
        </p:txBody>
      </p:sp>
      <p:pic>
        <p:nvPicPr>
          <p:cNvPr id="5" name="Picture 4">
            <a:extLst>
              <a:ext uri="{FF2B5EF4-FFF2-40B4-BE49-F238E27FC236}">
                <a16:creationId xmlns:a16="http://schemas.microsoft.com/office/drawing/2014/main" id="{C0328172-740A-49A0-B2F5-CCE56BA55CD0}"/>
              </a:ext>
            </a:extLst>
          </p:cNvPr>
          <p:cNvPicPr>
            <a:picLocks noChangeAspect="1"/>
          </p:cNvPicPr>
          <p:nvPr/>
        </p:nvPicPr>
        <p:blipFill>
          <a:blip r:embed="rId5"/>
          <a:stretch>
            <a:fillRect/>
          </a:stretch>
        </p:blipFill>
        <p:spPr>
          <a:xfrm>
            <a:off x="889530" y="2992702"/>
            <a:ext cx="5905500" cy="809625"/>
          </a:xfrm>
          <a:prstGeom prst="rect">
            <a:avLst/>
          </a:prstGeom>
        </p:spPr>
      </p:pic>
    </p:spTree>
    <p:extLst>
      <p:ext uri="{BB962C8B-B14F-4D97-AF65-F5344CB8AC3E}">
        <p14:creationId xmlns:p14="http://schemas.microsoft.com/office/powerpoint/2010/main" val="131775461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1000" fill="hold"/>
                                        <p:tgtEl>
                                          <p:spTgt spid="16"/>
                                        </p:tgtEl>
                                        <p:attrNameLst>
                                          <p:attrName>ppt_x</p:attrName>
                                        </p:attrNameLst>
                                      </p:cBhvr>
                                      <p:tavLst>
                                        <p:tav tm="0">
                                          <p:val>
                                            <p:strVal val="0-#ppt_w/2"/>
                                          </p:val>
                                        </p:tav>
                                        <p:tav tm="100000">
                                          <p:val>
                                            <p:strVal val="#ppt_x"/>
                                          </p:val>
                                        </p:tav>
                                      </p:tavLst>
                                    </p:anim>
                                    <p:anim calcmode="lin" valueType="num">
                                      <p:cBhvr additive="base">
                                        <p:cTn id="20"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9214779" cy="4070772"/>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Coefficient</a:t>
            </a:r>
          </a:p>
          <a:p>
            <a:pPr lvl="0" defTabSz="609630">
              <a:defRPr/>
            </a:pPr>
            <a:r>
              <a:rPr lang="en-US" sz="2400" dirty="0">
                <a:solidFill>
                  <a:schemeClr val="bg1"/>
                </a:solidFill>
                <a:latin typeface="Arial Rounded MT Bold" panose="020F0704030504030204" pitchFamily="34" charset="0"/>
              </a:rPr>
              <a:t>The coefficient is a factor that describes the relationship with an unknown variable.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 if x is a variable, then 2x is x two times. x is the unknown variable, and the number 2 is the coefficient.</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In this case, we can ask for the coefficient value of weight against CO2, and for volume against CO2. The answer(s) we get tells us what would happen if we increase, or decrease, one of the independent values.</a:t>
            </a:r>
          </a:p>
        </p:txBody>
      </p:sp>
    </p:spTree>
    <p:extLst>
      <p:ext uri="{BB962C8B-B14F-4D97-AF65-F5344CB8AC3E}">
        <p14:creationId xmlns:p14="http://schemas.microsoft.com/office/powerpoint/2010/main" val="146745691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9214779"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Print the coefficient values of the regression object:</a:t>
            </a:r>
          </a:p>
        </p:txBody>
      </p:sp>
      <p:pic>
        <p:nvPicPr>
          <p:cNvPr id="4" name="Picture 3">
            <a:extLst>
              <a:ext uri="{FF2B5EF4-FFF2-40B4-BE49-F238E27FC236}">
                <a16:creationId xmlns:a16="http://schemas.microsoft.com/office/drawing/2014/main" id="{05BEFE2E-4B13-4A8A-BE75-BC29EA200D4F}"/>
              </a:ext>
            </a:extLst>
          </p:cNvPr>
          <p:cNvPicPr>
            <a:picLocks noChangeAspect="1"/>
          </p:cNvPicPr>
          <p:nvPr/>
        </p:nvPicPr>
        <p:blipFill>
          <a:blip r:embed="rId5"/>
          <a:stretch>
            <a:fillRect/>
          </a:stretch>
        </p:blipFill>
        <p:spPr>
          <a:xfrm>
            <a:off x="889531" y="3407928"/>
            <a:ext cx="6302379" cy="3187410"/>
          </a:xfrm>
          <a:prstGeom prst="rect">
            <a:avLst/>
          </a:prstGeom>
        </p:spPr>
      </p:pic>
    </p:spTree>
    <p:extLst>
      <p:ext uri="{BB962C8B-B14F-4D97-AF65-F5344CB8AC3E}">
        <p14:creationId xmlns:p14="http://schemas.microsoft.com/office/powerpoint/2010/main" val="26482836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9214779"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724DD58C-8E84-449D-9C4A-3A7D2B6F0279}"/>
              </a:ext>
            </a:extLst>
          </p:cNvPr>
          <p:cNvPicPr>
            <a:picLocks noChangeAspect="1"/>
          </p:cNvPicPr>
          <p:nvPr/>
        </p:nvPicPr>
        <p:blipFill>
          <a:blip r:embed="rId5"/>
          <a:stretch>
            <a:fillRect/>
          </a:stretch>
        </p:blipFill>
        <p:spPr>
          <a:xfrm>
            <a:off x="889531" y="2920875"/>
            <a:ext cx="6276975" cy="828675"/>
          </a:xfrm>
          <a:prstGeom prst="rect">
            <a:avLst/>
          </a:prstGeom>
        </p:spPr>
      </p:pic>
      <p:sp>
        <p:nvSpPr>
          <p:cNvPr id="15" name="object 4">
            <a:extLst>
              <a:ext uri="{FF2B5EF4-FFF2-40B4-BE49-F238E27FC236}">
                <a16:creationId xmlns:a16="http://schemas.microsoft.com/office/drawing/2014/main" id="{E19B1868-FDD8-4DBA-97F5-4E123E3AB339}"/>
              </a:ext>
            </a:extLst>
          </p:cNvPr>
          <p:cNvSpPr txBox="1"/>
          <p:nvPr/>
        </p:nvSpPr>
        <p:spPr>
          <a:xfrm>
            <a:off x="889530" y="4003862"/>
            <a:ext cx="9214779" cy="259344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 Explained</a:t>
            </a:r>
          </a:p>
          <a:p>
            <a:pPr lvl="0" defTabSz="609630">
              <a:defRPr/>
            </a:pPr>
            <a:r>
              <a:rPr lang="en-US" sz="2400" dirty="0">
                <a:solidFill>
                  <a:schemeClr val="bg1"/>
                </a:solidFill>
                <a:latin typeface="Arial Rounded MT Bold" panose="020F0704030504030204" pitchFamily="34" charset="0"/>
              </a:rPr>
              <a:t>The result array represents the coefficient values of weight and volume.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Weight: 0.00755095</a:t>
            </a:r>
          </a:p>
          <a:p>
            <a:pPr lvl="0" defTabSz="609630">
              <a:defRPr/>
            </a:pPr>
            <a:r>
              <a:rPr lang="en-US" sz="2400" dirty="0">
                <a:solidFill>
                  <a:schemeClr val="bg1"/>
                </a:solidFill>
                <a:latin typeface="Arial Rounded MT Bold" panose="020F0704030504030204" pitchFamily="34" charset="0"/>
              </a:rPr>
              <a:t>Volume: 0.00780526</a:t>
            </a:r>
          </a:p>
          <a:p>
            <a:pPr lvl="0" defTabSz="609630">
              <a:defRPr/>
            </a:pPr>
            <a:r>
              <a:rPr lang="en-US" sz="24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87074165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0-#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889531" y="2395909"/>
            <a:ext cx="8922289" cy="4070772"/>
          </a:xfrm>
          <a:prstGeom prst="rect">
            <a:avLst/>
          </a:prstGeom>
        </p:spPr>
        <p:txBody>
          <a:bodyPr vert="horz" wrap="square" lIns="0" tIns="8043" rIns="0" bIns="0" rtlCol="0">
            <a:spAutoFit/>
          </a:bodyPr>
          <a:lstStyle/>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These values tell us that if the weight increase by 1kg, the CO2 emission increases by 0.00755095g.</a:t>
            </a:r>
          </a:p>
          <a:p>
            <a:pPr marL="342900" lvl="0" indent="-342900" defTabSz="609630">
              <a:buFont typeface="Arial" panose="020B0604020202020204" pitchFamily="34" charset="0"/>
              <a:buChar char="•"/>
              <a:defRPr/>
            </a:pPr>
            <a:endParaRPr lang="en-US" sz="2400" dirty="0">
              <a:solidFill>
                <a:schemeClr val="bg1"/>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And if the engine size (Volume) increases by 1 cm3, the CO2 emission increases by 0.00780526 g.</a:t>
            </a:r>
          </a:p>
          <a:p>
            <a:pPr marL="342900" lvl="0" indent="-342900" defTabSz="609630">
              <a:buFont typeface="Arial" panose="020B0604020202020204" pitchFamily="34" charset="0"/>
              <a:buChar char="•"/>
              <a:defRPr/>
            </a:pPr>
            <a:endParaRPr lang="en-US" sz="2400" dirty="0">
              <a:solidFill>
                <a:schemeClr val="bg1"/>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I think that is a fair guess, but let test it!</a:t>
            </a:r>
          </a:p>
          <a:p>
            <a:pPr marL="342900" lvl="0" indent="-342900" defTabSz="609630">
              <a:buFont typeface="Arial" panose="020B0604020202020204" pitchFamily="34" charset="0"/>
              <a:buChar char="•"/>
              <a:defRPr/>
            </a:pPr>
            <a:endParaRPr lang="en-US" sz="2400" dirty="0">
              <a:solidFill>
                <a:schemeClr val="bg1"/>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We have already predicted that if a car with a 1300cm3 engine weighs 2300kg, the CO2 emission will be approximately 107g.</a:t>
            </a:r>
          </a:p>
        </p:txBody>
      </p:sp>
    </p:spTree>
    <p:extLst>
      <p:ext uri="{BB962C8B-B14F-4D97-AF65-F5344CB8AC3E}">
        <p14:creationId xmlns:p14="http://schemas.microsoft.com/office/powerpoint/2010/main" val="405030215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55946" y="57734"/>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Multiple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 name="object 4">
            <a:extLst>
              <a:ext uri="{FF2B5EF4-FFF2-40B4-BE49-F238E27FC236}">
                <a16:creationId xmlns:a16="http://schemas.microsoft.com/office/drawing/2014/main" id="{5C9AEE15-9A65-4B14-A881-BF79FBF22DBA}"/>
              </a:ext>
            </a:extLst>
          </p:cNvPr>
          <p:cNvSpPr txBox="1"/>
          <p:nvPr/>
        </p:nvSpPr>
        <p:spPr>
          <a:xfrm>
            <a:off x="555946" y="1778977"/>
            <a:ext cx="8922289" cy="1485449"/>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What if we increase the weight with 1000kg?</a:t>
            </a:r>
          </a:p>
          <a:p>
            <a:pPr lvl="0" defTabSz="609630">
              <a:defRPr/>
            </a:pPr>
            <a:r>
              <a:rPr lang="en-US" sz="2400" dirty="0">
                <a:solidFill>
                  <a:srgbClr val="FFC000"/>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Copy the example from before, but change the weight from 2300 to 3300:</a:t>
            </a:r>
          </a:p>
        </p:txBody>
      </p:sp>
      <p:pic>
        <p:nvPicPr>
          <p:cNvPr id="7" name="Picture 6">
            <a:extLst>
              <a:ext uri="{FF2B5EF4-FFF2-40B4-BE49-F238E27FC236}">
                <a16:creationId xmlns:a16="http://schemas.microsoft.com/office/drawing/2014/main" id="{44354BB9-3886-4944-B5F6-A98A0020E512}"/>
              </a:ext>
            </a:extLst>
          </p:cNvPr>
          <p:cNvPicPr>
            <a:picLocks noChangeAspect="1"/>
          </p:cNvPicPr>
          <p:nvPr/>
        </p:nvPicPr>
        <p:blipFill>
          <a:blip r:embed="rId5"/>
          <a:stretch>
            <a:fillRect/>
          </a:stretch>
        </p:blipFill>
        <p:spPr>
          <a:xfrm>
            <a:off x="555946" y="3402717"/>
            <a:ext cx="5074292" cy="3341429"/>
          </a:xfrm>
          <a:prstGeom prst="rect">
            <a:avLst/>
          </a:prstGeom>
        </p:spPr>
      </p:pic>
    </p:spTree>
    <p:extLst>
      <p:ext uri="{BB962C8B-B14F-4D97-AF65-F5344CB8AC3E}">
        <p14:creationId xmlns:p14="http://schemas.microsoft.com/office/powerpoint/2010/main" val="1154340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730607" y="2051887"/>
            <a:ext cx="8843286" cy="4747881"/>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How Does it Work?</a:t>
            </a:r>
          </a:p>
          <a:p>
            <a:pPr marL="342900" lvl="0" indent="-342900" defTabSz="609630">
              <a:buFont typeface="Arial" panose="020B0604020202020204" pitchFamily="34" charset="0"/>
              <a:buChar char="•"/>
              <a:defRPr/>
            </a:pPr>
            <a:r>
              <a:rPr lang="en-US" sz="2400" dirty="0">
                <a:solidFill>
                  <a:prstClr val="white"/>
                </a:solidFill>
                <a:latin typeface="Arial Rounded MT Bold" panose="020F0704030504030204" pitchFamily="34" charset="0"/>
              </a:rPr>
              <a:t>Python has methods for finding a relationship between data-points and to draw a line of polynomial regression. We will show you how to use these methods instead of going through the mathematic formula.</a:t>
            </a:r>
          </a:p>
          <a:p>
            <a:pPr marL="342900" lvl="0" indent="-342900" defTabSz="609630">
              <a:buFont typeface="Arial" panose="020B0604020202020204" pitchFamily="34" charset="0"/>
              <a:buChar char="•"/>
              <a:defRPr/>
            </a:pPr>
            <a:endParaRPr lang="en-US" sz="2000" dirty="0">
              <a:solidFill>
                <a:prstClr val="white"/>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prstClr val="white"/>
                </a:solidFill>
                <a:latin typeface="Arial Rounded MT Bold" panose="020F0704030504030204" pitchFamily="34" charset="0"/>
              </a:rPr>
              <a:t>In the example below, we have registered 18 cars as they were passing a certain tollbooth.</a:t>
            </a:r>
          </a:p>
          <a:p>
            <a:pPr lvl="0" defTabSz="609630">
              <a:defRPr/>
            </a:pPr>
            <a:endParaRPr lang="en-US" sz="2000" dirty="0">
              <a:solidFill>
                <a:prstClr val="white"/>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prstClr val="white"/>
                </a:solidFill>
                <a:latin typeface="Arial Rounded MT Bold" panose="020F0704030504030204" pitchFamily="34" charset="0"/>
              </a:rPr>
              <a:t>We have registered the car's speed, and the time of day (hour) the passing occurred.</a:t>
            </a:r>
          </a:p>
          <a:p>
            <a:pPr marL="342900" lvl="0" indent="-342900" defTabSz="609630">
              <a:buFont typeface="Arial" panose="020B0604020202020204" pitchFamily="34" charset="0"/>
              <a:buChar char="•"/>
              <a:defRPr/>
            </a:pPr>
            <a:r>
              <a:rPr lang="en-US" sz="2400" dirty="0">
                <a:solidFill>
                  <a:prstClr val="white"/>
                </a:solidFill>
                <a:latin typeface="Arial Rounded MT Bold" panose="020F0704030504030204" pitchFamily="34" charset="0"/>
              </a:rPr>
              <a:t>The x-axis represents the hours of the day and the y-axis represents the speed:</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21922622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1600200"/>
            <a:ext cx="8922289" cy="4809436"/>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Scale Features</a:t>
            </a:r>
          </a:p>
          <a:p>
            <a:pPr lvl="0" defTabSz="609630">
              <a:defRPr/>
            </a:pPr>
            <a:r>
              <a:rPr lang="en-US" sz="2400" dirty="0">
                <a:solidFill>
                  <a:schemeClr val="bg1"/>
                </a:solidFill>
                <a:latin typeface="Arial Rounded MT Bold" panose="020F0704030504030204" pitchFamily="34" charset="0"/>
              </a:rPr>
              <a:t>When your data has different values, and even different measurement units, it can be difficult to compare them. What is kilograms compared to meters? Or altitude compared to time?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answer to this problem is scaling. We can scale data into new values that are easier to compare.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Take a look at the table below, it is the same data set that we used in the multiple regression chapter, but this time the volume column contains values in liters instead of cm3 (1.0 instead of 1000).</a:t>
            </a:r>
          </a:p>
        </p:txBody>
      </p:sp>
    </p:spTree>
    <p:extLst>
      <p:ext uri="{BB962C8B-B14F-4D97-AF65-F5344CB8AC3E}">
        <p14:creationId xmlns:p14="http://schemas.microsoft.com/office/powerpoint/2010/main" val="200523937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8CF4DAF1-6BD3-4EAE-8E75-F8C39B477297}"/>
              </a:ext>
            </a:extLst>
          </p:cNvPr>
          <p:cNvPicPr>
            <a:picLocks noChangeAspect="1"/>
          </p:cNvPicPr>
          <p:nvPr/>
        </p:nvPicPr>
        <p:blipFill>
          <a:blip r:embed="rId5"/>
          <a:stretch>
            <a:fillRect/>
          </a:stretch>
        </p:blipFill>
        <p:spPr>
          <a:xfrm>
            <a:off x="571682" y="1777252"/>
            <a:ext cx="8926654" cy="4228040"/>
          </a:xfrm>
          <a:prstGeom prst="rect">
            <a:avLst/>
          </a:prstGeom>
        </p:spPr>
      </p:pic>
    </p:spTree>
    <p:extLst>
      <p:ext uri="{BB962C8B-B14F-4D97-AF65-F5344CB8AC3E}">
        <p14:creationId xmlns:p14="http://schemas.microsoft.com/office/powerpoint/2010/main" val="374832558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F625F308-BFD7-4F56-B73A-8C6FCCA7B37B}"/>
              </a:ext>
            </a:extLst>
          </p:cNvPr>
          <p:cNvPicPr>
            <a:picLocks noChangeAspect="1"/>
          </p:cNvPicPr>
          <p:nvPr/>
        </p:nvPicPr>
        <p:blipFill>
          <a:blip r:embed="rId5"/>
          <a:stretch>
            <a:fillRect/>
          </a:stretch>
        </p:blipFill>
        <p:spPr>
          <a:xfrm>
            <a:off x="571682" y="1882486"/>
            <a:ext cx="9158203" cy="3894951"/>
          </a:xfrm>
          <a:prstGeom prst="rect">
            <a:avLst/>
          </a:prstGeom>
        </p:spPr>
      </p:pic>
    </p:spTree>
    <p:extLst>
      <p:ext uri="{BB962C8B-B14F-4D97-AF65-F5344CB8AC3E}">
        <p14:creationId xmlns:p14="http://schemas.microsoft.com/office/powerpoint/2010/main" val="212367970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795BC033-044A-4CBA-B467-DDF21B70316B}"/>
              </a:ext>
            </a:extLst>
          </p:cNvPr>
          <p:cNvPicPr>
            <a:picLocks noChangeAspect="1"/>
          </p:cNvPicPr>
          <p:nvPr/>
        </p:nvPicPr>
        <p:blipFill>
          <a:blip r:embed="rId5"/>
          <a:stretch>
            <a:fillRect/>
          </a:stretch>
        </p:blipFill>
        <p:spPr>
          <a:xfrm>
            <a:off x="446069" y="1713604"/>
            <a:ext cx="9088639" cy="4235133"/>
          </a:xfrm>
          <a:prstGeom prst="rect">
            <a:avLst/>
          </a:prstGeom>
        </p:spPr>
      </p:pic>
    </p:spTree>
    <p:extLst>
      <p:ext uri="{BB962C8B-B14F-4D97-AF65-F5344CB8AC3E}">
        <p14:creationId xmlns:p14="http://schemas.microsoft.com/office/powerpoint/2010/main" val="59162268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62A0072D-9061-4900-90BD-E22269E0ECB1}"/>
              </a:ext>
            </a:extLst>
          </p:cNvPr>
          <p:cNvPicPr>
            <a:picLocks noChangeAspect="1"/>
          </p:cNvPicPr>
          <p:nvPr/>
        </p:nvPicPr>
        <p:blipFill>
          <a:blip r:embed="rId5"/>
          <a:stretch>
            <a:fillRect/>
          </a:stretch>
        </p:blipFill>
        <p:spPr>
          <a:xfrm>
            <a:off x="571682" y="2076832"/>
            <a:ext cx="9385825" cy="2320508"/>
          </a:xfrm>
          <a:prstGeom prst="rect">
            <a:avLst/>
          </a:prstGeom>
        </p:spPr>
      </p:pic>
    </p:spTree>
    <p:extLst>
      <p:ext uri="{BB962C8B-B14F-4D97-AF65-F5344CB8AC3E}">
        <p14:creationId xmlns:p14="http://schemas.microsoft.com/office/powerpoint/2010/main" val="6882636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1600200"/>
            <a:ext cx="8922289" cy="5178768"/>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It can be difficult to compare the volume 1.0 with the weight 790, but if we scale them both into comparable values, we can easily see how much one value is compared to the other.</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There are different methods for scaling data, in this tutorial we will use a method called standardization.</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standardization method uses this formula:</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z = (x - u) / 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Where z is the new value, x is the original value, u is the mean and s is the standard deviation.</a:t>
            </a:r>
          </a:p>
          <a:p>
            <a:pPr lvl="0" defTabSz="609630">
              <a:defRPr/>
            </a:pPr>
            <a:endParaRPr lang="en-US"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44301245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1210652"/>
            <a:ext cx="8922289" cy="5548100"/>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If you take the weight column from the data set above, the first value is 790, and the scaled value will be: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(790 - 1292.23) / 238.74 = -2.1</a:t>
            </a:r>
          </a:p>
          <a:p>
            <a:pPr lvl="0" defTabSz="609630">
              <a:defRPr/>
            </a:pPr>
            <a:r>
              <a:rPr lang="en-US" sz="2400" dirty="0">
                <a:solidFill>
                  <a:schemeClr val="bg1"/>
                </a:solidFill>
                <a:latin typeface="Arial Rounded MT Bold" panose="020F0704030504030204" pitchFamily="34" charset="0"/>
              </a:rPr>
              <a:t>If you take the volume column from the data set above, the first value is 1.0, and the scaled value will be: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(1.0 - 1.61) / 0.38 = -1.59</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Now you can compare -2.1 with -1.59 instead of comparing 790 with 1.0.</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You do not have to do this manually, the Python </a:t>
            </a:r>
            <a:r>
              <a:rPr lang="en-US" sz="2400" dirty="0" err="1">
                <a:solidFill>
                  <a:schemeClr val="bg1"/>
                </a:solidFill>
                <a:latin typeface="Arial Rounded MT Bold" panose="020F0704030504030204" pitchFamily="34" charset="0"/>
              </a:rPr>
              <a:t>sklearn</a:t>
            </a:r>
            <a:r>
              <a:rPr lang="en-US" sz="2400" dirty="0">
                <a:solidFill>
                  <a:schemeClr val="bg1"/>
                </a:solidFill>
                <a:latin typeface="Arial Rounded MT Bold" panose="020F0704030504030204" pitchFamily="34" charset="0"/>
              </a:rPr>
              <a:t> module has a method called </a:t>
            </a:r>
            <a:r>
              <a:rPr lang="en-US" sz="2400" dirty="0" err="1">
                <a:solidFill>
                  <a:schemeClr val="bg1"/>
                </a:solidFill>
                <a:latin typeface="Arial Rounded MT Bold" panose="020F0704030504030204" pitchFamily="34" charset="0"/>
              </a:rPr>
              <a:t>StandardScaler</a:t>
            </a:r>
            <a:r>
              <a:rPr lang="en-US" sz="2400" dirty="0">
                <a:solidFill>
                  <a:schemeClr val="bg1"/>
                </a:solidFill>
                <a:latin typeface="Arial Rounded MT Bold" panose="020F0704030504030204" pitchFamily="34" charset="0"/>
              </a:rPr>
              <a:t>() which returns a Scaler object with methods for transforming data sets.</a:t>
            </a:r>
          </a:p>
        </p:txBody>
      </p:sp>
    </p:spTree>
    <p:extLst>
      <p:ext uri="{BB962C8B-B14F-4D97-AF65-F5344CB8AC3E}">
        <p14:creationId xmlns:p14="http://schemas.microsoft.com/office/powerpoint/2010/main" val="353312292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1480121"/>
            <a:ext cx="8922289"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Scale all values in the Weight and Volume columns:</a:t>
            </a:r>
          </a:p>
        </p:txBody>
      </p:sp>
      <p:pic>
        <p:nvPicPr>
          <p:cNvPr id="4" name="Picture 3">
            <a:extLst>
              <a:ext uri="{FF2B5EF4-FFF2-40B4-BE49-F238E27FC236}">
                <a16:creationId xmlns:a16="http://schemas.microsoft.com/office/drawing/2014/main" id="{74B8A3BE-EB4A-47A5-A7B1-6487840068A5}"/>
              </a:ext>
            </a:extLst>
          </p:cNvPr>
          <p:cNvPicPr>
            <a:picLocks noChangeAspect="1"/>
          </p:cNvPicPr>
          <p:nvPr/>
        </p:nvPicPr>
        <p:blipFill>
          <a:blip r:embed="rId5"/>
          <a:stretch>
            <a:fillRect/>
          </a:stretch>
        </p:blipFill>
        <p:spPr>
          <a:xfrm>
            <a:off x="571682" y="2528603"/>
            <a:ext cx="7515225" cy="3790950"/>
          </a:xfrm>
          <a:prstGeom prst="rect">
            <a:avLst/>
          </a:prstGeom>
        </p:spPr>
      </p:pic>
    </p:spTree>
    <p:extLst>
      <p:ext uri="{BB962C8B-B14F-4D97-AF65-F5344CB8AC3E}">
        <p14:creationId xmlns:p14="http://schemas.microsoft.com/office/powerpoint/2010/main" val="50880162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1480121"/>
            <a:ext cx="8922289"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a:p>
            <a:pPr lvl="0" defTabSz="609630">
              <a:defRPr/>
            </a:pPr>
            <a:r>
              <a:rPr lang="en-US" sz="2400" dirty="0">
                <a:solidFill>
                  <a:schemeClr val="bg1"/>
                </a:solidFill>
                <a:latin typeface="Arial Rounded MT Bold" panose="020F0704030504030204" pitchFamily="34" charset="0"/>
              </a:rPr>
              <a:t>Note that the first two values are -2.1 and -1.59, which corresponds to our calculations:</a:t>
            </a:r>
          </a:p>
        </p:txBody>
      </p:sp>
      <p:pic>
        <p:nvPicPr>
          <p:cNvPr id="5" name="Picture 4">
            <a:extLst>
              <a:ext uri="{FF2B5EF4-FFF2-40B4-BE49-F238E27FC236}">
                <a16:creationId xmlns:a16="http://schemas.microsoft.com/office/drawing/2014/main" id="{24556F16-1E6D-4182-97A2-C5D5D877A14A}"/>
              </a:ext>
            </a:extLst>
          </p:cNvPr>
          <p:cNvPicPr>
            <a:picLocks noChangeAspect="1"/>
          </p:cNvPicPr>
          <p:nvPr/>
        </p:nvPicPr>
        <p:blipFill rotWithShape="1">
          <a:blip r:embed="rId5"/>
          <a:srcRect b="18321"/>
          <a:stretch/>
        </p:blipFill>
        <p:spPr>
          <a:xfrm>
            <a:off x="571682" y="2747071"/>
            <a:ext cx="4467225" cy="3952212"/>
          </a:xfrm>
          <a:prstGeom prst="rect">
            <a:avLst/>
          </a:prstGeom>
        </p:spPr>
      </p:pic>
    </p:spTree>
    <p:extLst>
      <p:ext uri="{BB962C8B-B14F-4D97-AF65-F5344CB8AC3E}">
        <p14:creationId xmlns:p14="http://schemas.microsoft.com/office/powerpoint/2010/main" val="351248320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F03C743B-7853-4628-A43C-9D5BD95DEF95}"/>
              </a:ext>
            </a:extLst>
          </p:cNvPr>
          <p:cNvPicPr>
            <a:picLocks noChangeAspect="1"/>
          </p:cNvPicPr>
          <p:nvPr/>
        </p:nvPicPr>
        <p:blipFill>
          <a:blip r:embed="rId5"/>
          <a:stretch>
            <a:fillRect/>
          </a:stretch>
        </p:blipFill>
        <p:spPr>
          <a:xfrm>
            <a:off x="571682" y="1471252"/>
            <a:ext cx="4770880" cy="4872822"/>
          </a:xfrm>
          <a:prstGeom prst="rect">
            <a:avLst/>
          </a:prstGeom>
        </p:spPr>
      </p:pic>
    </p:spTree>
    <p:extLst>
      <p:ext uri="{BB962C8B-B14F-4D97-AF65-F5344CB8AC3E}">
        <p14:creationId xmlns:p14="http://schemas.microsoft.com/office/powerpoint/2010/main" val="21596190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043843"/>
            <a:ext cx="8603331" cy="746785"/>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Example</a:t>
            </a:r>
          </a:p>
          <a:p>
            <a:pPr lvl="0" defTabSz="609630">
              <a:defRPr/>
            </a:pPr>
            <a:r>
              <a:rPr lang="en-US" sz="2400" dirty="0">
                <a:solidFill>
                  <a:prstClr val="white"/>
                </a:solidFill>
                <a:latin typeface="Arial Rounded MT Bold" panose="020F0704030504030204" pitchFamily="34" charset="0"/>
              </a:rPr>
              <a:t>Start by drawing a scatter plot:</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1F60A155-F70A-4E89-955D-4450373B2FC8}"/>
              </a:ext>
            </a:extLst>
          </p:cNvPr>
          <p:cNvPicPr>
            <a:picLocks noChangeAspect="1"/>
          </p:cNvPicPr>
          <p:nvPr/>
        </p:nvPicPr>
        <p:blipFill>
          <a:blip r:embed="rId5"/>
          <a:stretch>
            <a:fillRect/>
          </a:stretch>
        </p:blipFill>
        <p:spPr>
          <a:xfrm>
            <a:off x="932777" y="3115946"/>
            <a:ext cx="8258325" cy="2514292"/>
          </a:xfrm>
          <a:prstGeom prst="rect">
            <a:avLst/>
          </a:prstGeom>
        </p:spPr>
      </p:pic>
    </p:spTree>
    <p:extLst>
      <p:ext uri="{BB962C8B-B14F-4D97-AF65-F5344CB8AC3E}">
        <p14:creationId xmlns:p14="http://schemas.microsoft.com/office/powerpoint/2010/main" val="40049874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381665"/>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5DE884CF-2847-4FB1-B710-06BF281AD5DB}"/>
              </a:ext>
            </a:extLst>
          </p:cNvPr>
          <p:cNvPicPr>
            <a:picLocks noChangeAspect="1"/>
          </p:cNvPicPr>
          <p:nvPr/>
        </p:nvPicPr>
        <p:blipFill>
          <a:blip r:embed="rId5"/>
          <a:stretch>
            <a:fillRect/>
          </a:stretch>
        </p:blipFill>
        <p:spPr>
          <a:xfrm>
            <a:off x="571682" y="1480121"/>
            <a:ext cx="4503782" cy="5166407"/>
          </a:xfrm>
          <a:prstGeom prst="rect">
            <a:avLst/>
          </a:prstGeom>
        </p:spPr>
      </p:pic>
    </p:spTree>
    <p:extLst>
      <p:ext uri="{BB962C8B-B14F-4D97-AF65-F5344CB8AC3E}">
        <p14:creationId xmlns:p14="http://schemas.microsoft.com/office/powerpoint/2010/main" val="8006336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40859" y="787448"/>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733797" y="2278788"/>
            <a:ext cx="8922289" cy="2962777"/>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Predict CO2 Values</a:t>
            </a:r>
          </a:p>
          <a:p>
            <a:pPr lvl="0" defTabSz="609630">
              <a:defRPr/>
            </a:pPr>
            <a:endParaRPr lang="en-US" sz="2400" dirty="0">
              <a:solidFill>
                <a:schemeClr val="bg1"/>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The task in the Multiple Regression chapter was to predict the CO2 emission from a car when you only knew its weight and volume.</a:t>
            </a:r>
          </a:p>
          <a:p>
            <a:pPr marL="342900" lvl="0" indent="-342900" defTabSz="609630">
              <a:buFont typeface="Arial" panose="020B0604020202020204" pitchFamily="34" charset="0"/>
              <a:buChar char="•"/>
              <a:defRPr/>
            </a:pPr>
            <a:endParaRPr lang="en-US" sz="2400" dirty="0">
              <a:solidFill>
                <a:schemeClr val="bg1"/>
              </a:solidFill>
              <a:latin typeface="Arial Rounded MT Bold" panose="020F0704030504030204" pitchFamily="34" charset="0"/>
            </a:endParaRP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When the data set is scaled, you will have to use the scale when you predict values:</a:t>
            </a:r>
          </a:p>
        </p:txBody>
      </p:sp>
    </p:spTree>
    <p:extLst>
      <p:ext uri="{BB962C8B-B14F-4D97-AF65-F5344CB8AC3E}">
        <p14:creationId xmlns:p14="http://schemas.microsoft.com/office/powerpoint/2010/main" val="23885086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571682" y="16597"/>
            <a:ext cx="9550400"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54C9B39F-8AEF-4094-A9E3-3B961A3AB63B}"/>
              </a:ext>
            </a:extLst>
          </p:cNvPr>
          <p:cNvSpPr txBox="1"/>
          <p:nvPr/>
        </p:nvSpPr>
        <p:spPr>
          <a:xfrm>
            <a:off x="571682" y="845584"/>
            <a:ext cx="8922289"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Predict the CO2 emission from a 1.3 liter car that weighs 2300 kilograms:</a:t>
            </a:r>
          </a:p>
        </p:txBody>
      </p:sp>
      <p:pic>
        <p:nvPicPr>
          <p:cNvPr id="5" name="Picture 4">
            <a:extLst>
              <a:ext uri="{FF2B5EF4-FFF2-40B4-BE49-F238E27FC236}">
                <a16:creationId xmlns:a16="http://schemas.microsoft.com/office/drawing/2014/main" id="{AB91383E-0DC1-454C-8CF3-27546C23FC46}"/>
              </a:ext>
            </a:extLst>
          </p:cNvPr>
          <p:cNvPicPr>
            <a:picLocks noChangeAspect="1"/>
          </p:cNvPicPr>
          <p:nvPr/>
        </p:nvPicPr>
        <p:blipFill>
          <a:blip r:embed="rId5"/>
          <a:stretch>
            <a:fillRect/>
          </a:stretch>
        </p:blipFill>
        <p:spPr>
          <a:xfrm>
            <a:off x="571682" y="2034870"/>
            <a:ext cx="7657918" cy="4742077"/>
          </a:xfrm>
          <a:prstGeom prst="rect">
            <a:avLst/>
          </a:prstGeom>
        </p:spPr>
      </p:pic>
    </p:spTree>
    <p:extLst>
      <p:ext uri="{BB962C8B-B14F-4D97-AF65-F5344CB8AC3E}">
        <p14:creationId xmlns:p14="http://schemas.microsoft.com/office/powerpoint/2010/main" val="382690614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141465"/>
            <a:ext cx="8603331" cy="377453"/>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Result:</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5" name="Picture 4">
            <a:extLst>
              <a:ext uri="{FF2B5EF4-FFF2-40B4-BE49-F238E27FC236}">
                <a16:creationId xmlns:a16="http://schemas.microsoft.com/office/drawing/2014/main" id="{5101716A-5907-4C91-805E-6C691558FE68}"/>
              </a:ext>
            </a:extLst>
          </p:cNvPr>
          <p:cNvPicPr>
            <a:picLocks noChangeAspect="1"/>
          </p:cNvPicPr>
          <p:nvPr/>
        </p:nvPicPr>
        <p:blipFill>
          <a:blip r:embed="rId5"/>
          <a:stretch>
            <a:fillRect/>
          </a:stretch>
        </p:blipFill>
        <p:spPr>
          <a:xfrm>
            <a:off x="932778" y="2784797"/>
            <a:ext cx="5125895" cy="3829540"/>
          </a:xfrm>
          <a:prstGeom prst="rect">
            <a:avLst/>
          </a:prstGeom>
        </p:spPr>
      </p:pic>
    </p:spTree>
    <p:extLst>
      <p:ext uri="{BB962C8B-B14F-4D97-AF65-F5344CB8AC3E}">
        <p14:creationId xmlns:p14="http://schemas.microsoft.com/office/powerpoint/2010/main" val="11900960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2253" y="147836"/>
            <a:ext cx="10601789"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537222" y="1818738"/>
            <a:ext cx="10733529" cy="1116117"/>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Example</a:t>
            </a:r>
          </a:p>
          <a:p>
            <a:pPr lvl="0" defTabSz="609630">
              <a:defRPr/>
            </a:pPr>
            <a:r>
              <a:rPr lang="en-US" sz="2400" dirty="0">
                <a:solidFill>
                  <a:prstClr val="white"/>
                </a:solidFill>
                <a:latin typeface="Arial Rounded MT Bold" panose="020F0704030504030204" pitchFamily="34" charset="0"/>
              </a:rPr>
              <a:t>Import </a:t>
            </a:r>
            <a:r>
              <a:rPr lang="en-US" sz="2400" dirty="0" err="1">
                <a:solidFill>
                  <a:prstClr val="white"/>
                </a:solidFill>
                <a:latin typeface="Arial Rounded MT Bold" panose="020F0704030504030204" pitchFamily="34" charset="0"/>
              </a:rPr>
              <a:t>numpy</a:t>
            </a:r>
            <a:r>
              <a:rPr lang="en-US" sz="2400" dirty="0">
                <a:solidFill>
                  <a:prstClr val="white"/>
                </a:solidFill>
                <a:latin typeface="Arial Rounded MT Bold" panose="020F0704030504030204" pitchFamily="34" charset="0"/>
              </a:rPr>
              <a:t> and matplotlib then draw the line of Polynomial Regression:</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C63EA672-0193-4791-8DA1-68876386B9C0}"/>
              </a:ext>
            </a:extLst>
          </p:cNvPr>
          <p:cNvPicPr>
            <a:picLocks noChangeAspect="1"/>
          </p:cNvPicPr>
          <p:nvPr/>
        </p:nvPicPr>
        <p:blipFill>
          <a:blip r:embed="rId5"/>
          <a:stretch>
            <a:fillRect/>
          </a:stretch>
        </p:blipFill>
        <p:spPr>
          <a:xfrm>
            <a:off x="537222" y="3133005"/>
            <a:ext cx="6871984" cy="3456180"/>
          </a:xfrm>
          <a:prstGeom prst="rect">
            <a:avLst/>
          </a:prstGeom>
        </p:spPr>
      </p:pic>
    </p:spTree>
    <p:extLst>
      <p:ext uri="{BB962C8B-B14F-4D97-AF65-F5344CB8AC3E}">
        <p14:creationId xmlns:p14="http://schemas.microsoft.com/office/powerpoint/2010/main" val="3186044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1994333"/>
            <a:ext cx="8603331" cy="377453"/>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Result:</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5" name="Picture 4">
            <a:extLst>
              <a:ext uri="{FF2B5EF4-FFF2-40B4-BE49-F238E27FC236}">
                <a16:creationId xmlns:a16="http://schemas.microsoft.com/office/drawing/2014/main" id="{0033E1E6-24F4-4631-BB30-9269644FA0E2}"/>
              </a:ext>
            </a:extLst>
          </p:cNvPr>
          <p:cNvPicPr>
            <a:picLocks noChangeAspect="1"/>
          </p:cNvPicPr>
          <p:nvPr/>
        </p:nvPicPr>
        <p:blipFill>
          <a:blip r:embed="rId5"/>
          <a:stretch>
            <a:fillRect/>
          </a:stretch>
        </p:blipFill>
        <p:spPr>
          <a:xfrm>
            <a:off x="932778" y="2549580"/>
            <a:ext cx="5548152" cy="4122291"/>
          </a:xfrm>
          <a:prstGeom prst="rect">
            <a:avLst/>
          </a:prstGeom>
        </p:spPr>
      </p:pic>
    </p:spTree>
    <p:extLst>
      <p:ext uri="{BB962C8B-B14F-4D97-AF65-F5344CB8AC3E}">
        <p14:creationId xmlns:p14="http://schemas.microsoft.com/office/powerpoint/2010/main" val="20021216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Polynomial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962777"/>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Example Explained</a:t>
            </a:r>
          </a:p>
          <a:p>
            <a:pPr lvl="0" defTabSz="609630">
              <a:defRPr/>
            </a:pPr>
            <a:r>
              <a:rPr lang="en-US" sz="2400" dirty="0">
                <a:solidFill>
                  <a:prstClr val="white"/>
                </a:solidFill>
                <a:latin typeface="Arial Rounded MT Bold" panose="020F0704030504030204" pitchFamily="34" charset="0"/>
              </a:rPr>
              <a:t>Import the modules you need.</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You can learn about the NumPy module in our NumPy Tutorial.</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You can learn about the SciPy module in our SciPy Tutorial.</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5280B335-23FB-4359-B04A-C8198A872030}"/>
              </a:ext>
            </a:extLst>
          </p:cNvPr>
          <p:cNvPicPr>
            <a:picLocks noChangeAspect="1"/>
          </p:cNvPicPr>
          <p:nvPr/>
        </p:nvPicPr>
        <p:blipFill>
          <a:blip r:embed="rId5"/>
          <a:stretch>
            <a:fillRect/>
          </a:stretch>
        </p:blipFill>
        <p:spPr>
          <a:xfrm>
            <a:off x="932778" y="5571732"/>
            <a:ext cx="6905625" cy="1000125"/>
          </a:xfrm>
          <a:prstGeom prst="rect">
            <a:avLst/>
          </a:prstGeom>
        </p:spPr>
      </p:pic>
    </p:spTree>
    <p:extLst>
      <p:ext uri="{BB962C8B-B14F-4D97-AF65-F5344CB8AC3E}">
        <p14:creationId xmlns:p14="http://schemas.microsoft.com/office/powerpoint/2010/main" val="42580547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1837</Words>
  <Application>Microsoft Office PowerPoint</Application>
  <PresentationFormat>Widescreen</PresentationFormat>
  <Paragraphs>298</Paragraphs>
  <Slides>52</Slides>
  <Notes>51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Arial</vt:lpstr>
      <vt:lpstr>Arial Rounded MT Bold</vt:lpstr>
      <vt:lpstr>Calibri</vt:lpstr>
      <vt:lpstr>Calibri Light</vt:lpstr>
      <vt:lpstr>Verdana</vt:lpstr>
      <vt:lpstr>Office Theme</vt:lpstr>
      <vt:lpstr>1_Office Theme</vt:lpstr>
      <vt:lpstr>PowerPoint Presentation</vt:lpstr>
      <vt:lpstr>Machine Learning - Polynomial Regression</vt:lpstr>
      <vt:lpstr>PowerPoint Presentation</vt:lpstr>
      <vt:lpstr>Machine Learning - Polynomial Regression</vt:lpstr>
      <vt:lpstr>Machine Learning - Polynomial Regression</vt:lpstr>
      <vt:lpstr>Machine Learning - Polynomial Regression</vt:lpstr>
      <vt:lpstr>Machine Learning - Polynomial Regression</vt:lpstr>
      <vt:lpstr>Machine Learning - Polynomial Regression</vt:lpstr>
      <vt:lpstr>Machine Learning - Polynomial Regression</vt:lpstr>
      <vt:lpstr>Machine Learning - Polynomial Regression</vt:lpstr>
      <vt:lpstr>Machine Learning - Data Distribution</vt:lpstr>
      <vt:lpstr>Machine Learning - Polynomial Regression</vt:lpstr>
      <vt:lpstr>Machine Learning - Data Distribution</vt:lpstr>
      <vt:lpstr>Machine Learning - Polynomial Regression</vt:lpstr>
      <vt:lpstr>Machine Learning - Polynomial Regression</vt:lpstr>
      <vt:lpstr>Machine Learning - Data Distribution</vt:lpstr>
      <vt:lpstr>Machine Learning - Polynomial Regression</vt:lpstr>
      <vt:lpstr>Machine Learning - Polynomial Regression</vt:lpstr>
      <vt:lpstr>Machine Learning - Polynomial Regression</vt:lpstr>
      <vt:lpstr>Machine Learning - Polynomial Regression</vt:lpstr>
      <vt:lpstr>Machine Learning - Data Distribution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Multiple Regression</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lpstr>Machine Learning - Scale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Pawan Singh</dc:creator>
  <cp:lastModifiedBy>Singh, Pawan (Cognizant)</cp:lastModifiedBy>
  <cp:revision>17</cp:revision>
  <dcterms:created xsi:type="dcterms:W3CDTF">2021-10-20T14:48:15Z</dcterms:created>
  <dcterms:modified xsi:type="dcterms:W3CDTF">2021-10-22T11:22:21Z</dcterms:modified>
</cp:coreProperties>
</file>